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9144000" cy="5143500"/>
  <p:embeddedFontLst>
    <p:embeddedFont>
      <p:font typeface="Montserrat"/>
      <p:regular r:id="rId35"/>
      <p:bold r:id="rId36"/>
      <p:italic r:id="rId37"/>
      <p:boldItalic r:id="rId38"/>
    </p:embeddedFont>
    <p:embeddedFont>
      <p:font typeface="Poppins"/>
      <p:regular r:id="rId39"/>
      <p:bold r:id="rId40"/>
      <p:italic r:id="rId41"/>
      <p:boldItalic r:id="rId42"/>
    </p:embeddedFont>
    <p:embeddedFont>
      <p:font typeface="Poppins Medium"/>
      <p:regular r:id="rId43"/>
      <p:bold r:id="rId44"/>
      <p:italic r:id="rId45"/>
      <p:boldItalic r:id="rId46"/>
    </p:embeddedFont>
    <p:embeddedFont>
      <p:font typeface="Noto Sans Symbols"/>
      <p:regular r:id="rId47"/>
      <p:bold r:id="rId48"/>
    </p:embeddedFont>
    <p:embeddedFont>
      <p:font typeface="Poppins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4">
          <p15:clr>
            <a:srgbClr val="747775"/>
          </p15:clr>
        </p15:guide>
        <p15:guide id="2" orient="horz" pos="2304">
          <p15:clr>
            <a:srgbClr val="747775"/>
          </p15:clr>
        </p15:guide>
        <p15:guide id="3" orient="horz" pos="1479">
          <p15:clr>
            <a:srgbClr val="747775"/>
          </p15:clr>
        </p15:guide>
        <p15:guide id="4" pos="2880">
          <p15:clr>
            <a:srgbClr val="000000"/>
          </p15:clr>
        </p15:guide>
      </p15:sldGuideLst>
    </p:ext>
    <p:ext uri="GoogleSlidesCustomDataVersion2">
      <go:slidesCustomData xmlns:go="http://customooxmlschemas.google.com/" r:id="rId53" roundtripDataSignature="AMtx7mhzx7RtJw+W12Evg6GPvtPQpgDy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290525-F3B9-4470-86E6-99A1F253C6BE}">
  <a:tblStyle styleId="{74290525-F3B9-4470-86E6-99A1F253C6B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64" orient="horz"/>
        <p:guide pos="2304" orient="horz"/>
        <p:guide pos="1479"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42" Type="http://schemas.openxmlformats.org/officeDocument/2006/relationships/font" Target="fonts/Poppins-boldItalic.fntdata"/><Relationship Id="rId41" Type="http://schemas.openxmlformats.org/officeDocument/2006/relationships/font" Target="fonts/Poppins-italic.fntdata"/><Relationship Id="rId44" Type="http://schemas.openxmlformats.org/officeDocument/2006/relationships/font" Target="fonts/PoppinsMedium-bold.fntdata"/><Relationship Id="rId43" Type="http://schemas.openxmlformats.org/officeDocument/2006/relationships/font" Target="fonts/PoppinsMedium-regular.fntdata"/><Relationship Id="rId46" Type="http://schemas.openxmlformats.org/officeDocument/2006/relationships/font" Target="fonts/PoppinsMedium-boldItalic.fntdata"/><Relationship Id="rId45" Type="http://schemas.openxmlformats.org/officeDocument/2006/relationships/font" Target="fonts/Poppins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otoSansSymbols-bold.fntdata"/><Relationship Id="rId47" Type="http://schemas.openxmlformats.org/officeDocument/2006/relationships/font" Target="fonts/NotoSansSymbols-regular.fntdata"/><Relationship Id="rId49" Type="http://schemas.openxmlformats.org/officeDocument/2006/relationships/font" Target="fonts/Poppins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Montserrat-regular.fntdata"/><Relationship Id="rId34" Type="http://schemas.openxmlformats.org/officeDocument/2006/relationships/slide" Target="slides/slide28.xml"/><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Poppins-regular.fntdata"/><Relationship Id="rId38"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italic.fntdata"/><Relationship Id="rId50" Type="http://schemas.openxmlformats.org/officeDocument/2006/relationships/font" Target="fonts/PoppinsSemiBold-bold.fntdata"/><Relationship Id="rId53" Type="http://customschemas.google.com/relationships/presentationmetadata" Target="metadata"/><Relationship Id="rId52" Type="http://schemas.openxmlformats.org/officeDocument/2006/relationships/font" Target="fonts/PoppinsSemi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raser.io"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Hi everyone, thanks for joining me here.</a:t>
            </a:r>
            <a:endParaRPr/>
          </a:p>
          <a:p>
            <a:pPr indent="0" lvl="0" marL="0" rtl="0" algn="l">
              <a:lnSpc>
                <a:spcPct val="100000"/>
              </a:lnSpc>
              <a:spcBef>
                <a:spcPts val="0"/>
              </a:spcBef>
              <a:spcAft>
                <a:spcPts val="0"/>
              </a:spcAft>
              <a:buSzPts val="1400"/>
              <a:buNone/>
            </a:pPr>
            <a:r>
              <a:t/>
            </a:r>
            <a:endParaRPr/>
          </a:p>
        </p:txBody>
      </p:sp>
      <p:sp>
        <p:nvSpPr>
          <p:cNvPr id="84" name="Google Shape;84;p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83b58da96_0_4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783b58da96_0_4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For upload flow - a lambda uploads raw file or an open source public github repo into S3, it chunks text, generates embeddings using AWS Bedrock and ingest embeddings into DynamoDB.</a:t>
            </a:r>
            <a:endParaRPr sz="1300">
              <a:latin typeface="Poppins"/>
              <a:ea typeface="Poppins"/>
              <a:cs typeface="Poppins"/>
              <a:sym typeface="Poppins"/>
            </a:endParaRPr>
          </a:p>
          <a:p>
            <a:pPr indent="0" lvl="0" marL="0" rtl="0" algn="l">
              <a:spcBef>
                <a:spcPts val="0"/>
              </a:spcBef>
              <a:spcAft>
                <a:spcPts val="0"/>
              </a:spcAft>
              <a:buClr>
                <a:schemeClr val="dk1"/>
              </a:buClr>
              <a:buSzPts val="1400"/>
              <a:buFont typeface="Arial"/>
              <a:buNone/>
            </a:pPr>
            <a:r>
              <a:t/>
            </a:r>
            <a:endParaRPr/>
          </a:p>
          <a:p>
            <a:pPr indent="0" lvl="0" marL="0" rtl="0" algn="l">
              <a:spcBef>
                <a:spcPts val="1200"/>
              </a:spcBef>
              <a:spcAft>
                <a:spcPts val="0"/>
              </a:spcAft>
              <a:buClr>
                <a:schemeClr val="dk1"/>
              </a:buClr>
              <a:buSzPts val="1100"/>
              <a:buFont typeface="Arial"/>
              <a:buNone/>
            </a:pPr>
            <a:r>
              <a:t/>
            </a:r>
            <a:endParaRPr sz="1100"/>
          </a:p>
          <a:p>
            <a:pPr indent="0" lvl="0" marL="0" rtl="0" algn="l">
              <a:lnSpc>
                <a:spcPct val="100000"/>
              </a:lnSpc>
              <a:spcBef>
                <a:spcPts val="1200"/>
              </a:spcBef>
              <a:spcAft>
                <a:spcPts val="0"/>
              </a:spcAft>
              <a:buSzPts val="1100"/>
              <a:buNone/>
            </a:pPr>
            <a:r>
              <a:t/>
            </a:r>
            <a:endParaRPr sz="1300">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83b58da96_0_3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783b58da96_0_3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For list flow - a lambda lists books or app documentation in S3.</a:t>
            </a:r>
            <a:endParaRPr sz="13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For query flow - a Lambda queries DynamoDB for embeddings and performs vector search by calculating cosine similarity between query and embeddings.</a:t>
            </a:r>
            <a:endParaRPr sz="13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Bedrock generates the final answer using retrieved context, and Lambda returns response through API Gateway</a:t>
            </a:r>
            <a:endParaRPr sz="13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300">
              <a:latin typeface="Poppins"/>
              <a:ea typeface="Poppins"/>
              <a:cs typeface="Poppins"/>
              <a:sym typeface="Poppi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83b58da96_0_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3783b58da96_0_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100"/>
              <a:t>As a solo developer, making smart architectural choices was critical for building a system that could scale, stay secure, and remain low-maintenance. </a:t>
            </a:r>
            <a:endParaRPr sz="1100"/>
          </a:p>
          <a:p>
            <a:pPr indent="0" lvl="0" marL="0" rtl="0" algn="l">
              <a:lnSpc>
                <a:spcPct val="115000"/>
              </a:lnSpc>
              <a:spcBef>
                <a:spcPts val="1200"/>
              </a:spcBef>
              <a:spcAft>
                <a:spcPts val="0"/>
              </a:spcAft>
              <a:buClr>
                <a:schemeClr val="dk1"/>
              </a:buClr>
              <a:buSzPts val="1100"/>
              <a:buFont typeface="Arial"/>
              <a:buNone/>
            </a:pPr>
            <a:r>
              <a:rPr lang="en-US" sz="1100"/>
              <a:t>These are some of the whys I evaluated before making architectural choices</a:t>
            </a:r>
            <a:endParaRPr sz="1100"/>
          </a:p>
          <a:p>
            <a:pPr indent="0" lvl="0" marL="0" rtl="0" algn="l">
              <a:lnSpc>
                <a:spcPct val="115000"/>
              </a:lnSpc>
              <a:spcBef>
                <a:spcPts val="1200"/>
              </a:spcBef>
              <a:spcAft>
                <a:spcPts val="0"/>
              </a:spcAft>
              <a:buClr>
                <a:schemeClr val="dk1"/>
              </a:buClr>
              <a:buSzPts val="1100"/>
              <a:buFont typeface="Arial"/>
              <a:buNone/>
            </a:pPr>
            <a:r>
              <a:rPr b="1" lang="en-US" sz="1100"/>
              <a:t>Amazon Bedrock</a:t>
            </a:r>
            <a:endParaRPr b="1" sz="1100"/>
          </a:p>
          <a:p>
            <a:pPr indent="0" lvl="0" marL="0" rtl="0" algn="l">
              <a:lnSpc>
                <a:spcPct val="115000"/>
              </a:lnSpc>
              <a:spcBef>
                <a:spcPts val="1200"/>
              </a:spcBef>
              <a:spcAft>
                <a:spcPts val="0"/>
              </a:spcAft>
              <a:buClr>
                <a:schemeClr val="dk1"/>
              </a:buClr>
              <a:buSzPts val="1100"/>
              <a:buFont typeface="Arial"/>
              <a:buNone/>
            </a:pPr>
            <a:r>
              <a:rPr lang="en-US" sz="1100"/>
              <a:t>I used it for generating Q&amp;A responses and creating high-quality embeddings for semantic search. This allowed me to use powerful LLMs without the hassle of training or hosting models. It offers </a:t>
            </a:r>
            <a:r>
              <a:rPr b="1" lang="en-US" sz="1100"/>
              <a:t>auto-scaling</a:t>
            </a:r>
            <a:r>
              <a:rPr lang="en-US" sz="1100"/>
              <a:t>, five nines of </a:t>
            </a:r>
            <a:r>
              <a:rPr b="1" lang="en-US" sz="1100"/>
              <a:t>uptime</a:t>
            </a:r>
            <a:r>
              <a:rPr lang="en-US" sz="1100"/>
              <a:t>, and is </a:t>
            </a:r>
            <a:r>
              <a:rPr b="1" lang="en-US" sz="1100"/>
              <a:t>fully managed</a:t>
            </a:r>
            <a:r>
              <a:rPr lang="en-US" sz="1100"/>
              <a:t>. The </a:t>
            </a:r>
            <a:r>
              <a:rPr b="1" lang="en-US" sz="1100"/>
              <a:t>pay-per-call model</a:t>
            </a:r>
            <a:r>
              <a:rPr lang="en-US" sz="1100"/>
              <a:t> was very cost-efficient.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83b58da96_0_114: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783b58da96_0_11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t>S3 + CloudFront (CDN)</a:t>
            </a:r>
            <a:endParaRPr b="1" sz="1100"/>
          </a:p>
          <a:p>
            <a:pPr indent="0" lvl="0" marL="0" rtl="0" algn="l">
              <a:lnSpc>
                <a:spcPct val="115000"/>
              </a:lnSpc>
              <a:spcBef>
                <a:spcPts val="1200"/>
              </a:spcBef>
              <a:spcAft>
                <a:spcPts val="0"/>
              </a:spcAft>
              <a:buClr>
                <a:schemeClr val="dk1"/>
              </a:buClr>
              <a:buSzPts val="1100"/>
              <a:buFont typeface="Arial"/>
              <a:buNone/>
            </a:pPr>
            <a:r>
              <a:rPr lang="en-US" sz="1100"/>
              <a:t>Used S3 to Store raw text files of the content and static UI assets. Used CDN to cache the static UI assets. </a:t>
            </a:r>
            <a:r>
              <a:rPr b="1" lang="en-US" sz="1100"/>
              <a:t>S3</a:t>
            </a:r>
            <a:r>
              <a:rPr lang="en-US" sz="1100"/>
              <a:t> provided unlimited, reliable storage for the documents and assets. </a:t>
            </a:r>
            <a:r>
              <a:rPr b="1" lang="en-US" sz="1100"/>
              <a:t>CloudFront</a:t>
            </a:r>
            <a:r>
              <a:rPr lang="en-US" sz="1100"/>
              <a:t> then pushed this content globally with low latency, ensuring fast access for users worldwide. Both services are fully managed, secure, and operate on a pay-per-use model.</a:t>
            </a:r>
            <a:endParaRPr sz="1100"/>
          </a:p>
          <a:p>
            <a:pPr indent="0" lvl="0" marL="0" rtl="0" algn="l">
              <a:lnSpc>
                <a:spcPct val="100000"/>
              </a:lnSpc>
              <a:spcBef>
                <a:spcPts val="120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83b58da96_0_13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783b58da96_0_13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t>API Gateway + Lambda</a:t>
            </a:r>
            <a:endParaRPr b="1" sz="1100"/>
          </a:p>
          <a:p>
            <a:pPr indent="0" lvl="0" marL="0" rtl="0" algn="l">
              <a:lnSpc>
                <a:spcPct val="115000"/>
              </a:lnSpc>
              <a:spcBef>
                <a:spcPts val="1200"/>
              </a:spcBef>
              <a:spcAft>
                <a:spcPts val="0"/>
              </a:spcAft>
              <a:buSzPts val="1100"/>
              <a:buNone/>
            </a:pPr>
            <a:r>
              <a:rPr lang="en-US" sz="1100"/>
              <a:t>I used this combination to build clean REST APIs for the frontend, integrate with Amazon Bedrock, and handle queries and asynchronous file uploads. I chose Python for writing the Lambdas for its rich ecosystem of libraries, which makes tasks like text processing and data manipulation with AWS services very efficient.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783b58da96_0_14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783b58da96_0_14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t>DynamoDB</a:t>
            </a:r>
            <a:endParaRPr b="1" sz="1100"/>
          </a:p>
          <a:p>
            <a:pPr indent="0" lvl="0" marL="0" rtl="0" algn="l">
              <a:lnSpc>
                <a:spcPct val="115000"/>
              </a:lnSpc>
              <a:spcBef>
                <a:spcPts val="1200"/>
              </a:spcBef>
              <a:spcAft>
                <a:spcPts val="0"/>
              </a:spcAft>
              <a:buClr>
                <a:schemeClr val="dk1"/>
              </a:buClr>
              <a:buSzPts val="1100"/>
              <a:buFont typeface="Arial"/>
              <a:buNone/>
            </a:pPr>
            <a:r>
              <a:rPr lang="en-US" sz="1100"/>
              <a:t>I used DynamoDB to store embeddings for semantic search and manage metadata like document titles and user information because its fast performance seemed perfect for vector lookups.</a:t>
            </a:r>
            <a:endParaRPr sz="1100"/>
          </a:p>
          <a:p>
            <a:pPr indent="0" lvl="0" marL="0" rtl="0" algn="l">
              <a:lnSpc>
                <a:spcPct val="115000"/>
              </a:lnSpc>
              <a:spcBef>
                <a:spcPts val="1200"/>
              </a:spcBef>
              <a:spcAft>
                <a:spcPts val="0"/>
              </a:spcAft>
              <a:buClr>
                <a:schemeClr val="dk1"/>
              </a:buClr>
              <a:buSzPts val="1100"/>
              <a:buFont typeface="Arial"/>
              <a:buNone/>
            </a:pPr>
            <a:r>
              <a:rPr lang="en-US" sz="1100"/>
              <a:t>Notice that all these components offer five nines of </a:t>
            </a:r>
            <a:r>
              <a:rPr b="1" lang="en-US" sz="1100"/>
              <a:t>uptime</a:t>
            </a:r>
            <a:r>
              <a:rPr lang="en-US" sz="1100"/>
              <a:t>, are pay-per-use and are </a:t>
            </a:r>
            <a:r>
              <a:rPr b="1" lang="en-US" sz="1100"/>
              <a:t>fully managed</a:t>
            </a:r>
            <a:r>
              <a:rPr lang="en-US" sz="1100"/>
              <a:t>. This enables availability, cost efficiency and maintainability.</a:t>
            </a:r>
            <a:endParaRPr sz="1100"/>
          </a:p>
          <a:p>
            <a:pPr indent="0" lvl="0" marL="0" rtl="0" algn="l">
              <a:lnSpc>
                <a:spcPct val="115000"/>
              </a:lnSpc>
              <a:spcBef>
                <a:spcPts val="1200"/>
              </a:spcBef>
              <a:spcAft>
                <a:spcPts val="0"/>
              </a:spcAft>
              <a:buClr>
                <a:schemeClr val="dk1"/>
              </a:buClr>
              <a:buSzPts val="1100"/>
              <a:buFont typeface="Arial"/>
              <a:buNone/>
            </a:pPr>
            <a:r>
              <a:rPr lang="en-US" sz="1100"/>
              <a:t>However, when I monitored the API response times on Cloudwatch, I noticed high latency of 3-5 seconds for larger books like Indian epics. So started I looking into a cost efficient Vector DB to store, index, and search vector embeddings.</a:t>
            </a:r>
            <a:endParaRPr/>
          </a:p>
          <a:p>
            <a:pPr indent="0" lvl="0" marL="0" rtl="0" algn="l">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3e20eedc9_0_1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363e20eedc9_0_1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a:t>
            </a:r>
            <a:endParaRPr/>
          </a:p>
          <a:p>
            <a:pPr indent="0" lvl="0" marL="0" rtl="0" algn="l">
              <a:lnSpc>
                <a:spcPct val="100000"/>
              </a:lnSpc>
              <a:spcBef>
                <a:spcPts val="0"/>
              </a:spcBef>
              <a:spcAft>
                <a:spcPts val="0"/>
              </a:spcAft>
              <a:buSzPts val="1400"/>
              <a:buNone/>
            </a:pPr>
            <a:r>
              <a:rPr lang="en-US"/>
              <a:t>Vector DB is a database designed to store, index, and search vector embeddings. Embeddings are data represented in numeric arrays to enable fast similarity search.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Why?</a:t>
            </a:r>
            <a:endParaRPr/>
          </a:p>
          <a:p>
            <a:pPr indent="0" lvl="0" marL="0" rtl="0" algn="l">
              <a:lnSpc>
                <a:spcPct val="100000"/>
              </a:lnSpc>
              <a:spcBef>
                <a:spcPts val="0"/>
              </a:spcBef>
              <a:spcAft>
                <a:spcPts val="0"/>
              </a:spcAft>
              <a:buSzPts val="1400"/>
              <a:buNone/>
            </a:pPr>
            <a:r>
              <a:rPr lang="en-US"/>
              <a:t>In AI workflows, we often:</a:t>
            </a:r>
            <a:endParaRPr/>
          </a:p>
          <a:p>
            <a:pPr indent="0" lvl="0" marL="0" rtl="0" algn="l">
              <a:lnSpc>
                <a:spcPct val="100000"/>
              </a:lnSpc>
              <a:spcBef>
                <a:spcPts val="0"/>
              </a:spcBef>
              <a:spcAft>
                <a:spcPts val="0"/>
              </a:spcAft>
              <a:buClr>
                <a:schemeClr val="dk1"/>
              </a:buClr>
              <a:buSzPts val="1100"/>
              <a:buFont typeface="Arial"/>
              <a:buNone/>
            </a:pPr>
            <a:r>
              <a:rPr lang="en-US"/>
              <a:t>Convert raw data into embeddings using an LLM </a:t>
            </a:r>
            <a:endParaRPr/>
          </a:p>
          <a:p>
            <a:pPr indent="0" lvl="0" marL="0" rtl="0" algn="l">
              <a:lnSpc>
                <a:spcPct val="100000"/>
              </a:lnSpc>
              <a:spcBef>
                <a:spcPts val="0"/>
              </a:spcBef>
              <a:spcAft>
                <a:spcPts val="0"/>
              </a:spcAft>
              <a:buClr>
                <a:schemeClr val="dk1"/>
              </a:buClr>
              <a:buSzPts val="1100"/>
              <a:buFont typeface="Arial"/>
              <a:buNone/>
            </a:pPr>
            <a:r>
              <a:rPr lang="en-US"/>
              <a:t>Store these embeddings in a DB</a:t>
            </a:r>
            <a:endParaRPr/>
          </a:p>
          <a:p>
            <a:pPr indent="0" lvl="0" marL="0" rtl="0" algn="l">
              <a:lnSpc>
                <a:spcPct val="100000"/>
              </a:lnSpc>
              <a:spcBef>
                <a:spcPts val="0"/>
              </a:spcBef>
              <a:spcAft>
                <a:spcPts val="0"/>
              </a:spcAft>
              <a:buClr>
                <a:schemeClr val="dk1"/>
              </a:buClr>
              <a:buSzPts val="1100"/>
              <a:buFont typeface="Arial"/>
              <a:buNone/>
            </a:pPr>
            <a:r>
              <a:rPr lang="en-US"/>
              <a:t>And we intend to search them efficiently at a large scale in milliseconds</a:t>
            </a:r>
            <a:endParaRPr/>
          </a:p>
          <a:p>
            <a:pPr indent="0" lvl="0" marL="0" rtl="0" algn="l">
              <a:lnSpc>
                <a:spcPct val="100000"/>
              </a:lnSpc>
              <a:spcBef>
                <a:spcPts val="0"/>
              </a:spcBef>
              <a:spcAft>
                <a:spcPts val="0"/>
              </a:spcAft>
              <a:buClr>
                <a:schemeClr val="dk1"/>
              </a:buClr>
              <a:buSzPts val="1100"/>
              <a:buFont typeface="Arial"/>
              <a:buNone/>
            </a:pPr>
            <a:r>
              <a:rPr lang="en-US"/>
              <a:t>to find the nearest neighbors </a:t>
            </a:r>
            <a:endParaRPr/>
          </a:p>
          <a:p>
            <a:pPr indent="0" lvl="0" marL="0" rtl="0" algn="l">
              <a:lnSpc>
                <a:spcPct val="100000"/>
              </a:lnSpc>
              <a:spcBef>
                <a:spcPts val="0"/>
              </a:spcBef>
              <a:spcAft>
                <a:spcPts val="0"/>
              </a:spcAft>
              <a:buClr>
                <a:schemeClr val="dk1"/>
              </a:buClr>
              <a:buSzPts val="1100"/>
              <a:buFont typeface="Arial"/>
              <a:buNone/>
            </a:pPr>
            <a:r>
              <a:rPr lang="en-US"/>
              <a:t>so we can use the retrieved content for - Semantic search and other usecases.</a:t>
            </a:r>
            <a:endParaRPr/>
          </a:p>
          <a:p>
            <a:pPr indent="0" lvl="0" marL="0" rtl="0" algn="l">
              <a:lnSpc>
                <a:spcPct val="100000"/>
              </a:lnSpc>
              <a:spcBef>
                <a:spcPts val="0"/>
              </a:spcBef>
              <a:spcAft>
                <a:spcPts val="0"/>
              </a:spcAft>
              <a:buClr>
                <a:schemeClr val="dk1"/>
              </a:buClr>
              <a:buSzPts val="1100"/>
              <a:buFont typeface="Arial"/>
              <a:buNone/>
            </a:pPr>
            <a:r>
              <a:rPr lang="en-US"/>
              <a:t>Nearest neighbor search is expensive without specialized indexing.</a:t>
            </a:r>
            <a:endParaRPr/>
          </a:p>
          <a:p>
            <a:pPr indent="0" lvl="0" marL="0" rtl="0" algn="l">
              <a:lnSpc>
                <a:spcPct val="100000"/>
              </a:lnSpc>
              <a:spcBef>
                <a:spcPts val="0"/>
              </a:spcBef>
              <a:spcAft>
                <a:spcPts val="0"/>
              </a:spcAft>
              <a:buSzPts val="1400"/>
              <a:buNone/>
            </a:pPr>
            <a:r>
              <a:rPr lang="en-US"/>
              <a:t>A Vector DB is optimized for this search at large scale.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rgbClr val="000000"/>
              </a:buClr>
              <a:buSzPts val="1400"/>
              <a:buFont typeface="Arial"/>
              <a:buNone/>
            </a:pPr>
            <a:r>
              <a:rPr lang="en-US"/>
              <a:t>How?</a:t>
            </a:r>
            <a:endParaRPr/>
          </a:p>
          <a:p>
            <a:pPr indent="0" lvl="0" marL="0" rtl="0" algn="l">
              <a:lnSpc>
                <a:spcPct val="100000"/>
              </a:lnSpc>
              <a:spcBef>
                <a:spcPts val="0"/>
              </a:spcBef>
              <a:spcAft>
                <a:spcPts val="0"/>
              </a:spcAft>
              <a:buSzPts val="1400"/>
              <a:buNone/>
            </a:pPr>
            <a:r>
              <a:rPr lang="en-US"/>
              <a:t>Vector DB stores embeddings alongside metadata</a:t>
            </a:r>
            <a:endParaRPr/>
          </a:p>
          <a:p>
            <a:pPr indent="0" lvl="0" marL="0" rtl="0" algn="l">
              <a:lnSpc>
                <a:spcPct val="100000"/>
              </a:lnSpc>
              <a:spcBef>
                <a:spcPts val="0"/>
              </a:spcBef>
              <a:spcAft>
                <a:spcPts val="0"/>
              </a:spcAft>
              <a:buSzPts val="1400"/>
              <a:buNone/>
            </a:pPr>
            <a:r>
              <a:rPr lang="en-US"/>
              <a:t>Indexes them using different algorithms – like: HNSW (Hierarchical Navigable Small World) graphs, IVF (Inverted File), PQ/OPQ (Product Quantization for compression)</a:t>
            </a:r>
            <a:endParaRPr/>
          </a:p>
          <a:p>
            <a:pPr indent="0" lvl="0" marL="0" rtl="0" algn="l">
              <a:lnSpc>
                <a:spcPct val="100000"/>
              </a:lnSpc>
              <a:spcBef>
                <a:spcPts val="0"/>
              </a:spcBef>
              <a:spcAft>
                <a:spcPts val="0"/>
              </a:spcAft>
              <a:buSzPts val="1400"/>
              <a:buNone/>
            </a:pPr>
            <a:r>
              <a:rPr lang="en-US"/>
              <a:t>Performs Approximate Nearest Neighbor Search -( </a:t>
            </a:r>
            <a:r>
              <a:rPr lang="en-US" sz="1100"/>
              <a:t>Finds the top-k most similar vectors to a query vector </a:t>
            </a:r>
            <a:r>
              <a:rPr b="1" lang="en-US" sz="1100"/>
              <a:t>fast</a:t>
            </a:r>
            <a:r>
              <a:rPr lang="en-US" sz="1100"/>
              <a:t> in milliseconds.)</a:t>
            </a:r>
            <a:endParaRPr sz="1100"/>
          </a:p>
          <a:p>
            <a:pPr indent="0" lvl="0" marL="0" rtl="0" algn="l">
              <a:lnSpc>
                <a:spcPct val="100000"/>
              </a:lnSpc>
              <a:spcBef>
                <a:spcPts val="0"/>
              </a:spcBef>
              <a:spcAft>
                <a:spcPts val="0"/>
              </a:spcAft>
              <a:buSzPts val="1400"/>
              <a:buNone/>
            </a:pPr>
            <a:r>
              <a:rPr lang="en-US" sz="1100"/>
              <a:t>supports metadata filtering - (since </a:t>
            </a:r>
            <a:r>
              <a:rPr lang="en-US" sz="1100"/>
              <a:t>the embeddings are stored alongside metadata,)</a:t>
            </a:r>
            <a:endParaRPr sz="1100"/>
          </a:p>
          <a:p>
            <a:pPr indent="0" lvl="0" marL="0" rtl="0" algn="l">
              <a:lnSpc>
                <a:spcPct val="100000"/>
              </a:lnSpc>
              <a:spcBef>
                <a:spcPts val="0"/>
              </a:spcBef>
              <a:spcAft>
                <a:spcPts val="0"/>
              </a:spcAft>
              <a:buSzPts val="1400"/>
              <a:buNone/>
            </a:pPr>
            <a:r>
              <a:rPr lang="en-US" sz="1100"/>
              <a:t>also often supports hybrid search ie keyword + semantic search together</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rPr lang="en-US" sz="1100"/>
              <a:t>When to use?</a:t>
            </a:r>
            <a:endParaRPr sz="1100"/>
          </a:p>
          <a:p>
            <a:pPr indent="0" lvl="0" marL="0" rtl="0" algn="l">
              <a:lnSpc>
                <a:spcPct val="100000"/>
              </a:lnSpc>
              <a:spcBef>
                <a:spcPts val="0"/>
              </a:spcBef>
              <a:spcAft>
                <a:spcPts val="0"/>
              </a:spcAft>
              <a:buSzPts val="1400"/>
              <a:buNone/>
            </a:pPr>
            <a:r>
              <a:rPr lang="en-US" sz="1100"/>
              <a:t>Semantic Search: Searching for “articles about renewable energy” returns relevant content even without exact keywords.</a:t>
            </a:r>
            <a:endParaRPr sz="1100"/>
          </a:p>
          <a:p>
            <a:pPr indent="0" lvl="0" marL="0" rtl="0" algn="l">
              <a:lnSpc>
                <a:spcPct val="100000"/>
              </a:lnSpc>
              <a:spcBef>
                <a:spcPts val="0"/>
              </a:spcBef>
              <a:spcAft>
                <a:spcPts val="0"/>
              </a:spcAft>
              <a:buSzPts val="1400"/>
              <a:buNone/>
            </a:pPr>
            <a:r>
              <a:rPr lang="en-US" sz="1100"/>
              <a:t>Chatbots / RAG: Retrieving relevant knowledge snippets for an LLM to answer with context.</a:t>
            </a:r>
            <a:endParaRPr sz="1100"/>
          </a:p>
          <a:p>
            <a:pPr indent="0" lvl="0" marL="0" rtl="0" algn="l">
              <a:lnSpc>
                <a:spcPct val="100000"/>
              </a:lnSpc>
              <a:spcBef>
                <a:spcPts val="0"/>
              </a:spcBef>
              <a:spcAft>
                <a:spcPts val="0"/>
              </a:spcAft>
              <a:buSzPts val="1400"/>
              <a:buNone/>
            </a:pPr>
            <a:r>
              <a:rPr lang="en-US" sz="1100"/>
              <a:t>Recommendation Systems: Suggesting similar movies, products, or songs.</a:t>
            </a:r>
            <a:endParaRPr sz="1100"/>
          </a:p>
          <a:p>
            <a:pPr indent="0" lvl="0" marL="0" rtl="0" algn="l">
              <a:lnSpc>
                <a:spcPct val="100000"/>
              </a:lnSpc>
              <a:spcBef>
                <a:spcPts val="0"/>
              </a:spcBef>
              <a:spcAft>
                <a:spcPts val="0"/>
              </a:spcAft>
              <a:buSzPts val="1400"/>
              <a:buNone/>
            </a:pPr>
            <a:r>
              <a:rPr lang="en-US" sz="1100"/>
              <a:t>Image / Video Search: “Find images similar to this one.”</a:t>
            </a:r>
            <a:endParaRPr sz="1100"/>
          </a:p>
          <a:p>
            <a:pPr indent="0" lvl="0" marL="0" rtl="0" algn="l">
              <a:lnSpc>
                <a:spcPct val="100000"/>
              </a:lnSpc>
              <a:spcBef>
                <a:spcPts val="0"/>
              </a:spcBef>
              <a:spcAft>
                <a:spcPts val="0"/>
              </a:spcAft>
              <a:buSzPts val="1400"/>
              <a:buNone/>
            </a:pPr>
            <a:r>
              <a:rPr lang="en-US" sz="1100"/>
              <a:t>Anomaly Detection: Finding items far from the normal cluster in vector space.</a:t>
            </a:r>
            <a:endParaRPr sz="1100"/>
          </a:p>
          <a:p>
            <a:pPr indent="0" lvl="0" marL="0" rtl="0" algn="l">
              <a:lnSpc>
                <a:spcPct val="100000"/>
              </a:lnSpc>
              <a:spcBef>
                <a:spcPts val="0"/>
              </a:spcBef>
              <a:spcAft>
                <a:spcPts val="0"/>
              </a:spcAft>
              <a:buClr>
                <a:schemeClr val="dk1"/>
              </a:buClr>
              <a:buSzPts val="1100"/>
              <a:buFont typeface="Arial"/>
              <a:buNone/>
            </a:pPr>
            <a:r>
              <a:t/>
            </a:r>
            <a:endParaRPr sz="1100"/>
          </a:p>
          <a:p>
            <a:pPr indent="0" lvl="0" marL="0" rtl="0" algn="l">
              <a:lnSpc>
                <a:spcPct val="100000"/>
              </a:lnSpc>
              <a:spcBef>
                <a:spcPts val="0"/>
              </a:spcBef>
              <a:spcAft>
                <a:spcPts val="0"/>
              </a:spcAft>
              <a:buSzPts val="1400"/>
              <a:buNone/>
            </a:pPr>
            <a:r>
              <a:t/>
            </a:r>
            <a:endParaRPr/>
          </a:p>
        </p:txBody>
      </p:sp>
      <p:sp>
        <p:nvSpPr>
          <p:cNvPr id="211" name="Google Shape;211;g363e20eedc9_0_1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63e20eedc9_0_9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63e20eedc9_0_9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Amazon S3 Vectors is the first cloud object store with native support to store and query vectors. </a:t>
            </a:r>
            <a:endParaRPr/>
          </a:p>
          <a:p>
            <a:pPr indent="0" lvl="0" marL="0" rtl="0" algn="l">
              <a:lnSpc>
                <a:spcPct val="100000"/>
              </a:lnSpc>
              <a:spcBef>
                <a:spcPts val="0"/>
              </a:spcBef>
              <a:spcAft>
                <a:spcPts val="0"/>
              </a:spcAft>
              <a:buSzPts val="1400"/>
              <a:buNone/>
            </a:pPr>
            <a:r>
              <a:rPr lang="en-US"/>
              <a:t>S3 vectors was release in </a:t>
            </a:r>
            <a:r>
              <a:rPr b="1" lang="en-US" sz="1100"/>
              <a:t>July 15, 2025. </a:t>
            </a:r>
            <a:r>
              <a:rPr lang="en-US" sz="1100"/>
              <a:t>It is not available in all regions the last I checked.</a:t>
            </a:r>
            <a:endParaRPr/>
          </a:p>
          <a:p>
            <a:pPr indent="0" lvl="0" marL="0" rtl="0" algn="l">
              <a:lnSpc>
                <a:spcPct val="100000"/>
              </a:lnSpc>
              <a:spcBef>
                <a:spcPts val="0"/>
              </a:spcBef>
              <a:spcAft>
                <a:spcPts val="0"/>
              </a:spcAft>
              <a:buSzPts val="1400"/>
              <a:buNone/>
            </a:pPr>
            <a:r>
              <a:rPr lang="en-US"/>
              <a:t>Evaluated S3 Vectors along with other DBs: Pinecone, Chroma, Weaviate, Qdrant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S3 Vectors is optimal for Epic Q&amp;A because it is:</a:t>
            </a:r>
            <a:endParaRPr/>
          </a:p>
          <a:p>
            <a:pPr indent="0" lvl="0" marL="0" rtl="0" algn="l">
              <a:lnSpc>
                <a:spcPct val="100000"/>
              </a:lnSpc>
              <a:spcBef>
                <a:spcPts val="0"/>
              </a:spcBef>
              <a:spcAft>
                <a:spcPts val="0"/>
              </a:spcAft>
              <a:buSzPts val="1400"/>
              <a:buNone/>
            </a:pPr>
            <a:r>
              <a:rPr lang="en-US"/>
              <a:t>Native to AWS and offers operational simplicity</a:t>
            </a:r>
            <a:endParaRPr/>
          </a:p>
          <a:p>
            <a:pPr indent="0" lvl="0" marL="0" rtl="0" algn="l">
              <a:lnSpc>
                <a:spcPct val="100000"/>
              </a:lnSpc>
              <a:spcBef>
                <a:spcPts val="0"/>
              </a:spcBef>
              <a:spcAft>
                <a:spcPts val="0"/>
              </a:spcAft>
              <a:buSzPts val="1400"/>
              <a:buNone/>
            </a:pPr>
            <a:r>
              <a:rPr lang="en-US"/>
              <a:t>It integrates seamlessly with existing AWS infrastructure, I can use cloudformation for deployments and has built in monitoring and logging with AWS. It has automatic backups and redundancy. Since it is native to AWS, it doesnt require any external service agreement or installation setup. Whereas the other dbs like Chroma are not managed by AWS. external deployment is required.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Cost Efficiency</a:t>
            </a:r>
            <a:endParaRPr/>
          </a:p>
          <a:p>
            <a:pPr indent="0" lvl="0" marL="0" rtl="0" algn="l">
              <a:lnSpc>
                <a:spcPct val="100000"/>
              </a:lnSpc>
              <a:spcBef>
                <a:spcPts val="0"/>
              </a:spcBef>
              <a:spcAft>
                <a:spcPts val="0"/>
              </a:spcAft>
              <a:buSzPts val="1400"/>
              <a:buNone/>
            </a:pPr>
            <a:r>
              <a:rPr lang="en-US"/>
              <a:t>It provides cost-effective native vector operations -</a:t>
            </a:r>
            <a:br>
              <a:rPr lang="en-US"/>
            </a:br>
            <a:r>
              <a:rPr lang="en-US"/>
              <a:t>it operates on Pay per query ie No idle resource charges whereas Other DBs: Pinecone, Weaviate, Qdrant charge for compute instances even when idle</a:t>
            </a:r>
            <a:endParaRPr/>
          </a:p>
          <a:p>
            <a:pPr indent="0" lvl="0" marL="0" rtl="0" algn="l">
              <a:lnSpc>
                <a:spcPct val="100000"/>
              </a:lnSpc>
              <a:spcBef>
                <a:spcPts val="0"/>
              </a:spcBef>
              <a:spcAft>
                <a:spcPts val="0"/>
              </a:spcAft>
              <a:buSzPts val="1400"/>
              <a:buNone/>
            </a:pPr>
            <a:r>
              <a:rPr lang="en-US"/>
              <a:t>No compute costs for vector operations - unlike the previous solution, Lambdas incurred cost performing vector search by calculating cosine similarity between query and stored embeddings</a:t>
            </a:r>
            <a:endParaRPr/>
          </a:p>
          <a:p>
            <a:pPr indent="0" lvl="0" marL="0" rtl="0" algn="l">
              <a:lnSpc>
                <a:spcPct val="100000"/>
              </a:lnSpc>
              <a:spcBef>
                <a:spcPts val="0"/>
              </a:spcBef>
              <a:spcAft>
                <a:spcPts val="0"/>
              </a:spcAft>
              <a:buSzPts val="1400"/>
              <a:buNone/>
            </a:pPr>
            <a:r>
              <a:rPr lang="en-US"/>
              <a:t>Storage costs are similar to S3 that we are already using</a:t>
            </a:r>
            <a:endParaRPr/>
          </a:p>
          <a:p>
            <a:pPr indent="0" lvl="0" marL="0" rtl="0" algn="l">
              <a:lnSpc>
                <a:spcPct val="100000"/>
              </a:lnSpc>
              <a:spcBef>
                <a:spcPts val="0"/>
              </a:spcBef>
              <a:spcAft>
                <a:spcPts val="0"/>
              </a:spcAft>
              <a:buSzPts val="1400"/>
              <a:buNone/>
            </a:pPr>
            <a:r>
              <a:rPr lang="en-US"/>
              <a:t>This reduces cost of uploading, querying and storing data by 90%</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100"/>
              <a:buNone/>
            </a:pPr>
            <a:r>
              <a:rPr lang="en-US"/>
              <a:t>Scalability</a:t>
            </a:r>
            <a:endParaRPr/>
          </a:p>
          <a:p>
            <a:pPr indent="0" lvl="0" marL="0" rtl="0" algn="l">
              <a:lnSpc>
                <a:spcPct val="100000"/>
              </a:lnSpc>
              <a:spcBef>
                <a:spcPts val="0"/>
              </a:spcBef>
              <a:spcAft>
                <a:spcPts val="0"/>
              </a:spcAft>
              <a:buSzPts val="1400"/>
              <a:buNone/>
            </a:pPr>
            <a:r>
              <a:rPr lang="en-US"/>
              <a:t>S3 vectors scales exponentially and offers unlimited storage.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Metadata Storage</a:t>
            </a:r>
            <a:endParaRPr/>
          </a:p>
          <a:p>
            <a:pPr indent="0" lvl="0" marL="0" rtl="0" algn="l">
              <a:lnSpc>
                <a:spcPct val="100000"/>
              </a:lnSpc>
              <a:spcBef>
                <a:spcPts val="0"/>
              </a:spcBef>
              <a:spcAft>
                <a:spcPts val="0"/>
              </a:spcAft>
              <a:buSzPts val="1400"/>
              <a:buNone/>
            </a:pPr>
            <a:r>
              <a:rPr lang="en-US"/>
              <a:t>It stores rich metadata ie </a:t>
            </a:r>
            <a:r>
              <a:rPr lang="en-US"/>
              <a:t>No need for separate database lookups, the chunk text is stored along with vectors.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Performance </a:t>
            </a:r>
            <a:endParaRPr/>
          </a:p>
          <a:p>
            <a:pPr indent="0" lvl="0" marL="0" rtl="0" algn="l">
              <a:lnSpc>
                <a:spcPct val="100000"/>
              </a:lnSpc>
              <a:spcBef>
                <a:spcPts val="0"/>
              </a:spcBef>
              <a:spcAft>
                <a:spcPts val="0"/>
              </a:spcAft>
              <a:buSzPts val="1400"/>
              <a:buNone/>
            </a:pPr>
            <a:r>
              <a:rPr lang="en-US"/>
              <a:t>S3 has native cosine similarity search and gets text metadata content in the same query</a:t>
            </a:r>
            <a:endParaRPr/>
          </a:p>
          <a:p>
            <a:pPr indent="0" lvl="0" marL="0" rtl="0" algn="l">
              <a:lnSpc>
                <a:spcPct val="100000"/>
              </a:lnSpc>
              <a:spcBef>
                <a:spcPts val="0"/>
              </a:spcBef>
              <a:spcAft>
                <a:spcPts val="0"/>
              </a:spcAft>
              <a:buSzPts val="1400"/>
              <a:buNone/>
            </a:pPr>
            <a:r>
              <a:rPr lang="en-US"/>
              <a:t>After migrating from DynamoDB to S3 vectors, the performance has improved multifold. the APIs got 83.3% faster.</a:t>
            </a:r>
            <a:endParaRPr/>
          </a:p>
          <a:p>
            <a:pPr indent="0" lvl="0" marL="0" rtl="0" algn="l">
              <a:lnSpc>
                <a:spcPct val="100000"/>
              </a:lnSpc>
              <a:spcBef>
                <a:spcPts val="0"/>
              </a:spcBef>
              <a:spcAft>
                <a:spcPts val="0"/>
              </a:spcAft>
              <a:buSzPts val="1400"/>
              <a:buNone/>
            </a:pPr>
            <a:r>
              <a:rPr lang="en-US"/>
              <a:t>[Improvement %=(Old Time−New Time​)×100/Old 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Offers native AWS security and compliance:</a:t>
            </a:r>
            <a:endParaRPr/>
          </a:p>
          <a:p>
            <a:pPr indent="0" lvl="0" marL="0" rtl="0" algn="l">
              <a:lnSpc>
                <a:spcPct val="100000"/>
              </a:lnSpc>
              <a:spcBef>
                <a:spcPts val="0"/>
              </a:spcBef>
              <a:spcAft>
                <a:spcPts val="0"/>
              </a:spcAft>
              <a:buSzPts val="1400"/>
              <a:buNone/>
            </a:pPr>
            <a:r>
              <a:rPr lang="en-US"/>
              <a:t>Requires minimal operational overhead</a:t>
            </a:r>
            <a:endParaRPr/>
          </a:p>
          <a:p>
            <a:pPr indent="0" lvl="0" marL="0" rtl="0" algn="l">
              <a:lnSpc>
                <a:spcPct val="100000"/>
              </a:lnSpc>
              <a:spcBef>
                <a:spcPts val="0"/>
              </a:spcBef>
              <a:spcAft>
                <a:spcPts val="0"/>
              </a:spcAft>
              <a:buSzPts val="1400"/>
              <a:buNone/>
            </a:pPr>
            <a:r>
              <a:t/>
            </a:r>
            <a:endParaRPr/>
          </a:p>
        </p:txBody>
      </p:sp>
      <p:sp>
        <p:nvSpPr>
          <p:cNvPr id="218" name="Google Shape;218;g363e20eedc9_0_9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783ed1e6ee_1_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3783ed1e6ee_1_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lang="en-US" sz="1300">
                <a:latin typeface="Poppins"/>
                <a:ea typeface="Poppins"/>
                <a:cs typeface="Poppins"/>
                <a:sym typeface="Poppins"/>
              </a:rPr>
              <a:t>This is the old Architecture that has Lambdas doing the vector search with cosine similarity and ranking on DynamoDB.</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83b58da96_0_7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783b58da96_0_7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lang="en-US"/>
              <a:t>This is the new Architecture using S3 vectors as Vector DB. In </a:t>
            </a:r>
            <a:r>
              <a:rPr lang="en-US"/>
              <a:t>the previous architecture, Lambdas performed vector search by calculating cosine similarity between query and stored embeddings and ranking the responses. </a:t>
            </a:r>
            <a:r>
              <a:rPr lang="en-US"/>
              <a:t>S3 vectors here stores and indexs embeddings and offers native cosine similarity search optimized for vector operations, hence Lambdas dont have the overhead of the calculations.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sz="1100"/>
              <a:t>Can a Solo developer build enterprise -grade AI systems efficiently? This is the question that drove my work over the last few months. As a solo developer, I wanted to know if it was possible to go beyond a lightweight prototype and build a secure, scalable, and robust AI system that serves a purpose efficiently. T</a:t>
            </a:r>
            <a:r>
              <a:rPr lang="en-US" sz="1100"/>
              <a:t>oday I am going to go over a use case that I built regarding the same.</a:t>
            </a:r>
            <a:endParaRPr sz="1100"/>
          </a:p>
        </p:txBody>
      </p:sp>
      <p:sp>
        <p:nvSpPr>
          <p:cNvPr id="94" name="Google Shape;94;p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83ed1e6ee_3_168: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3783ed1e6ee_3_16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With the new Architecture</a:t>
            </a:r>
            <a:endParaRPr/>
          </a:p>
          <a:p>
            <a:pPr indent="0" lvl="0" marL="0" rtl="0" algn="l">
              <a:lnSpc>
                <a:spcPct val="100000"/>
              </a:lnSpc>
              <a:spcBef>
                <a:spcPts val="0"/>
              </a:spcBef>
              <a:spcAft>
                <a:spcPts val="0"/>
              </a:spcAft>
              <a:buSzPts val="1400"/>
              <a:buNone/>
            </a:pPr>
            <a:r>
              <a:rPr lang="en-US"/>
              <a:t>Evaluated the app for a sample data of 10 books of different sizes and 10 code repositories.</a:t>
            </a:r>
            <a:endParaRPr/>
          </a:p>
          <a:p>
            <a:pPr indent="0" lvl="0" marL="0" rtl="0" algn="l">
              <a:lnSpc>
                <a:spcPct val="100000"/>
              </a:lnSpc>
              <a:spcBef>
                <a:spcPts val="0"/>
              </a:spcBef>
              <a:spcAft>
                <a:spcPts val="0"/>
              </a:spcAft>
              <a:buSzPts val="1400"/>
              <a:buNone/>
            </a:pPr>
            <a:r>
              <a:rPr lang="en-US"/>
              <a:t>Performed load testing simulating user activity using Apache Jmeter.</a:t>
            </a:r>
            <a:endParaRPr/>
          </a:p>
          <a:p>
            <a:pPr indent="0" lvl="0" marL="0" rtl="0" algn="l">
              <a:lnSpc>
                <a:spcPct val="100000"/>
              </a:lnSpc>
              <a:spcBef>
                <a:spcPts val="0"/>
              </a:spcBef>
              <a:spcAft>
                <a:spcPts val="0"/>
              </a:spcAft>
              <a:buSzPts val="1400"/>
              <a:buNone/>
            </a:pPr>
            <a:r>
              <a:rPr lang="en-US"/>
              <a:t>Monitored Cloudwatch for latency, throughput, error rate, and duration for Lambdas</a:t>
            </a:r>
            <a:endParaRPr/>
          </a:p>
          <a:p>
            <a:pPr indent="0" lvl="0" marL="0" rtl="0" algn="l">
              <a:spcBef>
                <a:spcPts val="0"/>
              </a:spcBef>
              <a:spcAft>
                <a:spcPts val="0"/>
              </a:spcAft>
              <a:buClr>
                <a:schemeClr val="dk1"/>
              </a:buClr>
              <a:buSzPts val="1400"/>
              <a:buFont typeface="Arial"/>
              <a:buNone/>
            </a:pPr>
            <a:r>
              <a:rPr lang="en-US"/>
              <a:t>Also monitored Tensorboard metrics for evaluating model quality for accuracy and precision.</a:t>
            </a:r>
            <a:endParaRPr/>
          </a:p>
          <a:p>
            <a:pPr indent="0" lvl="0" marL="0" rtl="0" algn="l">
              <a:spcBef>
                <a:spcPts val="0"/>
              </a:spcBef>
              <a:spcAft>
                <a:spcPts val="0"/>
              </a:spcAft>
              <a:buClr>
                <a:schemeClr val="dk1"/>
              </a:buClr>
              <a:buSzPts val="1400"/>
              <a:buFont typeface="Arial"/>
              <a:buNone/>
            </a:pPr>
            <a:r>
              <a:rPr lang="en-US"/>
              <a:t>these are the numbers after moving from Dynamodb to S3 vectors</a:t>
            </a:r>
            <a:endParaRPr/>
          </a:p>
        </p:txBody>
      </p:sp>
      <p:sp>
        <p:nvSpPr>
          <p:cNvPr id="235" name="Google Shape;235;g3783ed1e6ee_3_16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734bbd32ba_3_177: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734bbd32ba_3_17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Let us revisit our System Design Principles - </a:t>
            </a:r>
            <a:endParaRPr/>
          </a:p>
          <a:p>
            <a:pPr indent="0" lvl="0" marL="0" rtl="0" algn="l">
              <a:lnSpc>
                <a:spcPct val="100000"/>
              </a:lnSpc>
              <a:spcBef>
                <a:spcPts val="0"/>
              </a:spcBef>
              <a:spcAft>
                <a:spcPts val="0"/>
              </a:spcAft>
              <a:buSzPts val="1400"/>
              <a:buNone/>
            </a:pPr>
            <a:r>
              <a:rPr lang="en-US"/>
              <a:t>Modularity is achieved by having a separate api endpoints connecting to a different lambda for each operation like authentication, query, list, upload</a:t>
            </a:r>
            <a:endParaRPr/>
          </a:p>
          <a:p>
            <a:pPr indent="0" lvl="0" marL="0" rtl="0" algn="l">
              <a:lnSpc>
                <a:spcPct val="100000"/>
              </a:lnSpc>
              <a:spcBef>
                <a:spcPts val="0"/>
              </a:spcBef>
              <a:spcAft>
                <a:spcPts val="0"/>
              </a:spcAft>
              <a:buSzPts val="1400"/>
              <a:buNone/>
            </a:pPr>
            <a:r>
              <a:rPr lang="en-US"/>
              <a:t>Scalability is achieved by </a:t>
            </a:r>
            <a:r>
              <a:rPr lang="en-US"/>
              <a:t>having serverless architecture and auto scaling -</a:t>
            </a:r>
            <a:r>
              <a:rPr lang="en-US"/>
              <a:t> the combination of S3 + CDN &amp; API Gateway + Lambda. The app is completely serverless and scales automatically from zero to thousands of requests without a single server to manage. </a:t>
            </a:r>
            <a:endParaRPr/>
          </a:p>
          <a:p>
            <a:pPr indent="0" lvl="0" marL="0" rtl="0" algn="l">
              <a:lnSpc>
                <a:spcPct val="100000"/>
              </a:lnSpc>
              <a:spcBef>
                <a:spcPts val="0"/>
              </a:spcBef>
              <a:spcAft>
                <a:spcPts val="0"/>
              </a:spcAft>
              <a:buSzPts val="1400"/>
              <a:buNone/>
            </a:pPr>
            <a:r>
              <a:rPr lang="en-US"/>
              <a:t>Reliability - AWS offers automatic retries for lambdas, automatic backups and redundancy for S3</a:t>
            </a:r>
            <a:endParaRPr/>
          </a:p>
          <a:p>
            <a:pPr indent="0" lvl="0" marL="0" rtl="0" algn="l">
              <a:lnSpc>
                <a:spcPct val="115000"/>
              </a:lnSpc>
              <a:spcBef>
                <a:spcPts val="0"/>
              </a:spcBef>
              <a:spcAft>
                <a:spcPts val="0"/>
              </a:spcAft>
              <a:buSzPts val="1100"/>
              <a:buNone/>
            </a:pPr>
            <a:r>
              <a:rPr lang="en-US"/>
              <a:t>Security  - Data is encrypted at rest and transit. IAM roles follow the principle of least privilege - each role only has the exact permissions needed. API gateway used  rate limiting and throttling. And </a:t>
            </a:r>
            <a:r>
              <a:rPr lang="en-US"/>
              <a:t>Authentication is integrated into each component ie with Cognito JWT Token validation and Lambda execution roles enabling security.</a:t>
            </a:r>
            <a:endParaRPr/>
          </a:p>
          <a:p>
            <a:pPr indent="0" lvl="0" marL="0" rtl="0" algn="l">
              <a:lnSpc>
                <a:spcPct val="115000"/>
              </a:lnSpc>
              <a:spcBef>
                <a:spcPts val="0"/>
              </a:spcBef>
              <a:spcAft>
                <a:spcPts val="0"/>
              </a:spcAft>
              <a:buSzPts val="1100"/>
              <a:buNone/>
            </a:pPr>
            <a:r>
              <a:rPr lang="en-US"/>
              <a:t>Flexibility - flexibility to choose the model based on operation in AWS Bedrock, and modular code- ie to migrate from DynamoDB to S3 vectors - all I had to change were the lambdas and lambda execution roles to give access to S3 Vectors.</a:t>
            </a:r>
            <a:endParaRPr/>
          </a:p>
          <a:p>
            <a:pPr indent="0" lvl="0" marL="0" rtl="0" algn="l">
              <a:lnSpc>
                <a:spcPct val="115000"/>
              </a:lnSpc>
              <a:spcBef>
                <a:spcPts val="0"/>
              </a:spcBef>
              <a:spcAft>
                <a:spcPts val="0"/>
              </a:spcAft>
              <a:buSzPts val="1100"/>
              <a:buNone/>
            </a:pPr>
            <a:r>
              <a:rPr lang="en-US"/>
              <a:t>Cost-Effectiveness - we briefly a</a:t>
            </a:r>
            <a:r>
              <a:rPr lang="en-US"/>
              <a:t>lready looked into this, </a:t>
            </a:r>
            <a:r>
              <a:rPr lang="en-US"/>
              <a:t>all components are Pay-per-Use, CDN Caching will reduce number of origin requests. Cost of uploading, querying and storing is reduced by 90% from before by using S3 vectors.</a:t>
            </a:r>
            <a:endParaRPr baseline="30000"/>
          </a:p>
          <a:p>
            <a:pPr indent="0" lvl="0" marL="0" rtl="0" algn="l">
              <a:lnSpc>
                <a:spcPct val="115000"/>
              </a:lnSpc>
              <a:spcBef>
                <a:spcPts val="0"/>
              </a:spcBef>
              <a:spcAft>
                <a:spcPts val="0"/>
              </a:spcAft>
              <a:buSzPts val="1100"/>
              <a:buNone/>
            </a:pPr>
            <a:r>
              <a:rPr lang="en-US"/>
              <a:t>Maintainability - Infrastructure as Code (Cloudformation templates, patch scripts with aws cli), using fully Managed AWS Services, Automated Monitoring using Cloudwatch</a:t>
            </a:r>
            <a:endParaRPr/>
          </a:p>
          <a:p>
            <a:pPr indent="0" lvl="0" marL="0" rtl="0" algn="l">
              <a:lnSpc>
                <a:spcPct val="115000"/>
              </a:lnSpc>
              <a:spcBef>
                <a:spcPts val="0"/>
              </a:spcBef>
              <a:spcAft>
                <a:spcPts val="0"/>
              </a:spcAft>
              <a:buSzPts val="1100"/>
              <a:buNone/>
            </a:pPr>
            <a:r>
              <a:rPr lang="en-US"/>
              <a:t>Testability - all the api gateways, and lambdas can be tested independently, </a:t>
            </a:r>
            <a:r>
              <a:rPr lang="en-US"/>
              <a:t>the react code and the python code are</a:t>
            </a:r>
            <a:r>
              <a:rPr lang="en-US"/>
              <a:t> tested with unit tests and integration tests.</a:t>
            </a:r>
            <a:endParaRPr/>
          </a:p>
          <a:p>
            <a:pPr indent="0" lvl="0" marL="0" rtl="0" algn="l">
              <a:lnSpc>
                <a:spcPct val="115000"/>
              </a:lnSpc>
              <a:spcBef>
                <a:spcPts val="0"/>
              </a:spcBef>
              <a:spcAft>
                <a:spcPts val="0"/>
              </a:spcAft>
              <a:buSzPts val="1100"/>
              <a:buNone/>
            </a:pPr>
            <a:r>
              <a:rPr lang="en-US"/>
              <a:t>Reusability - the architecture itself can be reused for multiple purposes like any RAG Chatbots, Document Q&amp;A systems, Content recommendation systems, Knowledge management platforms, and AI powered search systems. </a:t>
            </a:r>
            <a:endParaRPr/>
          </a:p>
          <a:p>
            <a:pPr indent="0" lvl="0" marL="0" rtl="0" algn="l">
              <a:lnSpc>
                <a:spcPct val="115000"/>
              </a:lnSpc>
              <a:spcBef>
                <a:spcPts val="0"/>
              </a:spcBef>
              <a:spcAft>
                <a:spcPts val="0"/>
              </a:spcAft>
              <a:buSzPts val="1100"/>
              <a:buNone/>
            </a:pPr>
            <a:r>
              <a:rPr lang="en-US"/>
              <a:t>Observability and evaluation</a:t>
            </a:r>
            <a:endParaRPr/>
          </a:p>
          <a:p>
            <a:pPr indent="0" lvl="0" marL="0" rtl="0" algn="l">
              <a:lnSpc>
                <a:spcPct val="100000"/>
              </a:lnSpc>
              <a:spcBef>
                <a:spcPts val="0"/>
              </a:spcBef>
              <a:spcAft>
                <a:spcPts val="0"/>
              </a:spcAft>
              <a:buSzPts val="1100"/>
              <a:buNone/>
            </a:pPr>
            <a:r>
              <a:rPr lang="en-US"/>
              <a:t>as we saw in the previous slide, the new architecture has Better observability and evaluation </a:t>
            </a:r>
            <a:r>
              <a:rPr lang="en-US"/>
              <a:t>with performance metrics </a:t>
            </a:r>
            <a:r>
              <a:rPr lang="en-US"/>
              <a:t>due to native vector search operations on AWS.</a:t>
            </a:r>
            <a:endParaRPr/>
          </a:p>
        </p:txBody>
      </p:sp>
      <p:sp>
        <p:nvSpPr>
          <p:cNvPr id="242" name="Google Shape;242;g3734bbd32ba_3_177: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31ee381a1_0_42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3731ee381a1_0_42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t>One of the biggest differences between a prototype and an enterprise-grade system is how you handle the inherent risks of AI. By proactively addressing these issues in the architecture, I was able to build a system that is not only functional but also trustworthy and reliable.</a:t>
            </a:r>
            <a:endParaRPr sz="1100"/>
          </a:p>
          <a:p>
            <a:pPr indent="0" lvl="0" marL="0" rtl="0" algn="l">
              <a:lnSpc>
                <a:spcPct val="115000"/>
              </a:lnSpc>
              <a:spcBef>
                <a:spcPts val="1200"/>
              </a:spcBef>
              <a:spcAft>
                <a:spcPts val="0"/>
              </a:spcAft>
              <a:buClr>
                <a:schemeClr val="dk1"/>
              </a:buClr>
              <a:buSzPts val="1100"/>
              <a:buFont typeface="Arial"/>
              <a:buNone/>
            </a:pPr>
            <a:r>
              <a:rPr lang="en-US" sz="1100"/>
              <a:t>[TIME CHECK]</a:t>
            </a:r>
            <a:endParaRPr sz="1100"/>
          </a:p>
          <a:p>
            <a:pPr indent="0" lvl="0" marL="0" rtl="0" algn="l">
              <a:lnSpc>
                <a:spcPct val="115000"/>
              </a:lnSpc>
              <a:spcBef>
                <a:spcPts val="1200"/>
              </a:spcBef>
              <a:spcAft>
                <a:spcPts val="0"/>
              </a:spcAft>
              <a:buClr>
                <a:schemeClr val="dk1"/>
              </a:buClr>
              <a:buSzPts val="1100"/>
              <a:buFont typeface="Arial"/>
              <a:buNone/>
            </a:pPr>
            <a:r>
              <a:rPr lang="en-US" sz="1100"/>
              <a:t>[Hallucination: we are preventing these by enforcing a Retrieval-Augmented Generation (RAG) pattern. Every API response from S3 vectors has the relevant chunk text.</a:t>
            </a:r>
            <a:endParaRPr sz="1100"/>
          </a:p>
          <a:p>
            <a:pPr indent="0" lvl="0" marL="0" rtl="0" algn="l">
              <a:lnSpc>
                <a:spcPct val="115000"/>
              </a:lnSpc>
              <a:spcBef>
                <a:spcPts val="1200"/>
              </a:spcBef>
              <a:spcAft>
                <a:spcPts val="0"/>
              </a:spcAft>
              <a:buClr>
                <a:schemeClr val="dk1"/>
              </a:buClr>
              <a:buSzPts val="1100"/>
              <a:buFont typeface="Arial"/>
              <a:buNone/>
            </a:pPr>
            <a:r>
              <a:rPr lang="en-US" sz="1100"/>
              <a:t>Lack of Context: We </a:t>
            </a:r>
            <a:r>
              <a:rPr lang="en-US" sz="1100"/>
              <a:t>are preventing this by using </a:t>
            </a:r>
            <a:r>
              <a:rPr lang="en-US" sz="1100"/>
              <a:t>semantic search. A user's question is turned into a vector embedding using Amazon Bedrock's Titan Embeddings, and then find the most relevant chunks of that specific document based on meaning.</a:t>
            </a:r>
            <a:endParaRPr sz="1100"/>
          </a:p>
          <a:p>
            <a:pPr indent="0" lvl="0" marL="0" rtl="0" algn="l">
              <a:lnSpc>
                <a:spcPct val="115000"/>
              </a:lnSpc>
              <a:spcBef>
                <a:spcPts val="1200"/>
              </a:spcBef>
              <a:spcAft>
                <a:spcPts val="0"/>
              </a:spcAft>
              <a:buClr>
                <a:schemeClr val="dk1"/>
              </a:buClr>
              <a:buSzPts val="1100"/>
              <a:buFont typeface="Arial"/>
              <a:buNone/>
            </a:pPr>
            <a:r>
              <a:rPr lang="en-US" sz="1100"/>
              <a:t>Security &amp; Privacy: Already spoke about this in the previous slide</a:t>
            </a:r>
            <a:r>
              <a:rPr lang="en-US" sz="1100"/>
              <a:t>, [All data is encrypted at rest and in transit. User documents are completely isolated from each other.]</a:t>
            </a:r>
            <a:endParaRPr sz="1100"/>
          </a:p>
          <a:p>
            <a:pPr indent="0" lvl="0" marL="0" rtl="0" algn="l">
              <a:lnSpc>
                <a:spcPct val="115000"/>
              </a:lnSpc>
              <a:spcBef>
                <a:spcPts val="1200"/>
              </a:spcBef>
              <a:spcAft>
                <a:spcPts val="0"/>
              </a:spcAft>
              <a:buClr>
                <a:schemeClr val="dk1"/>
              </a:buClr>
              <a:buSzPts val="1100"/>
              <a:buFont typeface="Arial"/>
              <a:buNone/>
            </a:pPr>
            <a:r>
              <a:rPr lang="en-US" sz="1100"/>
              <a:t>Bias in Training Data: documents are completely isolated from each other. The model's knowledge is intentionally limited to the documents provided, preventing it from pulling in potentially biased information from its original training set.</a:t>
            </a:r>
            <a:endParaRPr sz="1100"/>
          </a:p>
          <a:p>
            <a:pPr indent="0" lvl="0" marL="0" rtl="0" algn="l">
              <a:lnSpc>
                <a:spcPct val="115000"/>
              </a:lnSpc>
              <a:spcBef>
                <a:spcPts val="1200"/>
              </a:spcBef>
              <a:spcAft>
                <a:spcPts val="0"/>
              </a:spcAft>
              <a:buClr>
                <a:schemeClr val="dk1"/>
              </a:buClr>
              <a:buSzPts val="1100"/>
              <a:buFont typeface="Arial"/>
              <a:buNone/>
            </a:pPr>
            <a:r>
              <a:rPr lang="en-US" sz="1100"/>
              <a:t>Explainability: Each answer includes source attribution, ie </a:t>
            </a:r>
            <a:r>
              <a:rPr lang="en-US" sz="1100"/>
              <a:t>API response from S3 vectors has the relevant chunk text.</a:t>
            </a:r>
            <a:r>
              <a:rPr lang="en-US" sz="1100"/>
              <a:t> This builds trust and allows for easy verification.</a:t>
            </a:r>
            <a:endParaRPr sz="1100"/>
          </a:p>
          <a:p>
            <a:pPr indent="0" lvl="0" marL="0" rtl="0" algn="l">
              <a:lnSpc>
                <a:spcPct val="115000"/>
              </a:lnSpc>
              <a:spcBef>
                <a:spcPts val="1200"/>
              </a:spcBef>
              <a:spcAft>
                <a:spcPts val="0"/>
              </a:spcAft>
              <a:buClr>
                <a:schemeClr val="dk1"/>
              </a:buClr>
              <a:buSzPts val="1100"/>
              <a:buFont typeface="Arial"/>
              <a:buNone/>
            </a:pPr>
            <a:r>
              <a:rPr lang="en-US" sz="1100"/>
              <a:t>Performance: Im using </a:t>
            </a:r>
            <a:r>
              <a:rPr lang="en-US" sz="1100"/>
              <a:t>asynchronous</a:t>
            </a:r>
            <a:r>
              <a:rPr lang="en-US" sz="1100"/>
              <a:t> processing and optimized chunking with overlaps for large file uploads. Also we saw previous slides that S3 Vectors have native vector search that reduced the latency.</a:t>
            </a:r>
            <a:endParaRPr sz="1100"/>
          </a:p>
          <a:p>
            <a:pPr indent="0" lvl="0" marL="0" rtl="0" algn="l">
              <a:lnSpc>
                <a:spcPct val="115000"/>
              </a:lnSpc>
              <a:spcBef>
                <a:spcPts val="1200"/>
              </a:spcBef>
              <a:spcAft>
                <a:spcPts val="0"/>
              </a:spcAft>
              <a:buClr>
                <a:schemeClr val="dk1"/>
              </a:buClr>
              <a:buSzPts val="1100"/>
              <a:buFont typeface="Arial"/>
              <a:buNone/>
            </a:pPr>
            <a:r>
              <a:rPr lang="en-US" sz="1100"/>
              <a:t>Reliability - added Content filtering to filter any in appropriate responses extensible to add additional context types]</a:t>
            </a:r>
            <a:endParaRPr sz="1100"/>
          </a:p>
        </p:txBody>
      </p:sp>
      <p:sp>
        <p:nvSpPr>
          <p:cNvPr id="251" name="Google Shape;251;g3731ee381a1_0_423: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731ee381a1_0_35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731ee381a1_0_35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100"/>
              <a:t>The AWS Well-Architected Framework is a set of best practices for building and operating cloud workloads on AWS, focusing on the 6 pillars - Security, Performance Efficiency, Reliability, Cost Optimization, Operational Excellence, and Sustainability. It provides a structured way to evaluate and improve cloud architectures, helping teams build enterprise grade systems. This is the score of the architecture evaluation based on the best practices. We have already looked into how we achieved each of these in the previous slides.</a:t>
            </a:r>
            <a:endParaRPr b="1" sz="1100"/>
          </a:p>
          <a:p>
            <a:pPr indent="0" lvl="0" marL="0" rtl="0" algn="l">
              <a:lnSpc>
                <a:spcPct val="100000"/>
              </a:lnSpc>
              <a:spcBef>
                <a:spcPts val="0"/>
              </a:spcBef>
              <a:spcAft>
                <a:spcPts val="0"/>
              </a:spcAft>
              <a:buClr>
                <a:schemeClr val="dk1"/>
              </a:buClr>
              <a:buSzPts val="1100"/>
              <a:buFont typeface="Arial"/>
              <a:buNone/>
            </a:pPr>
            <a:r>
              <a:t/>
            </a:r>
            <a:endParaRPr b="1" sz="1100"/>
          </a:p>
          <a:p>
            <a:pPr indent="0" lvl="0" marL="0" rtl="0" algn="l">
              <a:lnSpc>
                <a:spcPct val="100000"/>
              </a:lnSpc>
              <a:spcBef>
                <a:spcPts val="0"/>
              </a:spcBef>
              <a:spcAft>
                <a:spcPts val="0"/>
              </a:spcAft>
              <a:buClr>
                <a:schemeClr val="dk1"/>
              </a:buClr>
              <a:buSzPts val="1100"/>
              <a:buFont typeface="Arial"/>
              <a:buNone/>
            </a:pPr>
            <a:r>
              <a:rPr b="1" lang="en-US" sz="1100"/>
              <a:t>[Security (10/10):</a:t>
            </a:r>
            <a:r>
              <a:rPr lang="en-US" sz="1100"/>
              <a:t> I built a multi-layered defense with encryption, IAM, and Secrets Manager. Our perfect score reflects a proactive approach to protecting data from the start.</a:t>
            </a:r>
            <a:endParaRPr sz="1100"/>
          </a:p>
          <a:p>
            <a:pPr indent="0" lvl="0" marL="0" rtl="0" algn="l">
              <a:lnSpc>
                <a:spcPct val="100000"/>
              </a:lnSpc>
              <a:spcBef>
                <a:spcPts val="0"/>
              </a:spcBef>
              <a:spcAft>
                <a:spcPts val="0"/>
              </a:spcAft>
              <a:buClr>
                <a:schemeClr val="dk1"/>
              </a:buClr>
              <a:buSzPts val="1100"/>
              <a:buFont typeface="Arial"/>
              <a:buNone/>
            </a:pPr>
            <a:r>
              <a:rPr b="1" lang="en-US" sz="1100"/>
              <a:t>Performance Efficiency (9/10):</a:t>
            </a:r>
            <a:r>
              <a:rPr lang="en-US" sz="1100"/>
              <a:t> The system scales automatically with demand using serverless and a global CDN. Asynchronous operations and intelligent indexing keep performance high and latency low.</a:t>
            </a:r>
            <a:endParaRPr sz="1100"/>
          </a:p>
          <a:p>
            <a:pPr indent="0" lvl="0" marL="0" rtl="0" algn="l">
              <a:lnSpc>
                <a:spcPct val="100000"/>
              </a:lnSpc>
              <a:spcBef>
                <a:spcPts val="0"/>
              </a:spcBef>
              <a:spcAft>
                <a:spcPts val="0"/>
              </a:spcAft>
              <a:buClr>
                <a:schemeClr val="dk1"/>
              </a:buClr>
              <a:buSzPts val="1100"/>
              <a:buFont typeface="Arial"/>
              <a:buNone/>
            </a:pPr>
            <a:r>
              <a:rPr b="1" lang="en-US" sz="1100"/>
              <a:t>Reliability (9/10):</a:t>
            </a:r>
            <a:r>
              <a:rPr lang="en-US" sz="1100"/>
              <a:t> I designed for resilience with built-in retry mechanisms and graceful degradation. CloudWatch dashboards and health checks allow us to proactively monitor and maintain system uptime.</a:t>
            </a:r>
            <a:endParaRPr sz="1100"/>
          </a:p>
          <a:p>
            <a:pPr indent="0" lvl="0" marL="0" rtl="0" algn="l">
              <a:lnSpc>
                <a:spcPct val="100000"/>
              </a:lnSpc>
              <a:spcBef>
                <a:spcPts val="0"/>
              </a:spcBef>
              <a:spcAft>
                <a:spcPts val="0"/>
              </a:spcAft>
              <a:buClr>
                <a:schemeClr val="dk1"/>
              </a:buClr>
              <a:buSzPts val="1100"/>
              <a:buFont typeface="Arial"/>
              <a:buNone/>
            </a:pPr>
            <a:r>
              <a:rPr b="1" lang="en-US" sz="1100"/>
              <a:t>Cost Optimization (9/10):</a:t>
            </a:r>
            <a:r>
              <a:rPr lang="en-US" sz="1100"/>
              <a:t> Our pay-per-use serverless model has no idle costs, and we use smart caching and S3 lifecycle policies to keep expenses to a minimum.</a:t>
            </a:r>
            <a:endParaRPr sz="1100"/>
          </a:p>
          <a:p>
            <a:pPr indent="0" lvl="0" marL="0" rtl="0" algn="l">
              <a:lnSpc>
                <a:spcPct val="100000"/>
              </a:lnSpc>
              <a:spcBef>
                <a:spcPts val="0"/>
              </a:spcBef>
              <a:spcAft>
                <a:spcPts val="0"/>
              </a:spcAft>
              <a:buClr>
                <a:schemeClr val="dk1"/>
              </a:buClr>
              <a:buSzPts val="1100"/>
              <a:buFont typeface="Arial"/>
              <a:buNone/>
            </a:pPr>
            <a:r>
              <a:rPr b="1" lang="en-US" sz="1100"/>
              <a:t>Operational Excellence (9/10):</a:t>
            </a:r>
            <a:r>
              <a:rPr lang="en-US" sz="1100"/>
              <a:t> The entire infrastructure is managed as code (IaC), with centralized logging and monitoring. This automates deployments and ensures our processes are consistent and repeatable.</a:t>
            </a:r>
            <a:endParaRPr sz="1100"/>
          </a:p>
          <a:p>
            <a:pPr indent="0" lvl="0" marL="0" rtl="0" algn="l">
              <a:lnSpc>
                <a:spcPct val="100000"/>
              </a:lnSpc>
              <a:spcBef>
                <a:spcPts val="0"/>
              </a:spcBef>
              <a:spcAft>
                <a:spcPts val="0"/>
              </a:spcAft>
              <a:buClr>
                <a:schemeClr val="dk1"/>
              </a:buClr>
              <a:buSzPts val="1100"/>
              <a:buFont typeface="Arial"/>
              <a:buNone/>
            </a:pPr>
            <a:r>
              <a:rPr b="1" lang="en-US" sz="1100"/>
              <a:t>Sustainability (8/10):</a:t>
            </a:r>
            <a:r>
              <a:rPr lang="en-US" sz="1100"/>
              <a:t> The serverless architecture is inherently green, as it only uses resources when needed. This approach, combined with efficient asynchronous processing, minimizes our environmental footprint.</a:t>
            </a:r>
            <a:endParaRPr sz="1100"/>
          </a:p>
          <a:p>
            <a:pPr indent="0" lvl="0" marL="0" rtl="0" algn="l">
              <a:lnSpc>
                <a:spcPct val="100000"/>
              </a:lnSpc>
              <a:spcBef>
                <a:spcPts val="0"/>
              </a:spcBef>
              <a:spcAft>
                <a:spcPts val="0"/>
              </a:spcAft>
              <a:buSzPts val="1400"/>
              <a:buNone/>
            </a:pPr>
            <a:r>
              <a:rPr lang="en-US"/>
              <a:t>]</a:t>
            </a:r>
            <a:endParaRPr/>
          </a:p>
        </p:txBody>
      </p:sp>
      <p:sp>
        <p:nvSpPr>
          <p:cNvPr id="258" name="Google Shape;258;g3731ee381a1_0_35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783b58da96_0_20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3783b58da96_0_20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t>Accelerating Velocity with AI Tools </a:t>
            </a:r>
            <a:endParaRPr sz="1100"/>
          </a:p>
          <a:p>
            <a:pPr indent="0" lvl="0" marL="0" rtl="0" algn="l">
              <a:lnSpc>
                <a:spcPct val="115000"/>
              </a:lnSpc>
              <a:spcBef>
                <a:spcPts val="1200"/>
              </a:spcBef>
              <a:spcAft>
                <a:spcPts val="0"/>
              </a:spcAft>
              <a:buClr>
                <a:schemeClr val="dk1"/>
              </a:buClr>
              <a:buSzPts val="1100"/>
              <a:buFont typeface="Arial"/>
              <a:buNone/>
            </a:pPr>
            <a:r>
              <a:rPr lang="en-US" sz="1100"/>
              <a:t>As a solo developer, my biggest challenge was time. To overcome this, I co-developed with AI tools like </a:t>
            </a:r>
            <a:r>
              <a:rPr b="1" lang="en-US" sz="1100"/>
              <a:t>Cursor</a:t>
            </a:r>
            <a:r>
              <a:rPr lang="en-US" sz="1100"/>
              <a:t>.</a:t>
            </a:r>
            <a:endParaRPr sz="1100"/>
          </a:p>
          <a:p>
            <a:pPr indent="-298450" lvl="0" marL="457200" rtl="0" algn="l">
              <a:lnSpc>
                <a:spcPct val="115000"/>
              </a:lnSpc>
              <a:spcBef>
                <a:spcPts val="1200"/>
              </a:spcBef>
              <a:spcAft>
                <a:spcPts val="0"/>
              </a:spcAft>
              <a:buClr>
                <a:schemeClr val="dk1"/>
              </a:buClr>
              <a:buSzPts val="1100"/>
              <a:buChar char="●"/>
            </a:pPr>
            <a:r>
              <a:rPr lang="en-US" sz="1100"/>
              <a:t>I used</a:t>
            </a:r>
            <a:r>
              <a:rPr b="1" lang="en-US" sz="1100"/>
              <a:t> Cursor</a:t>
            </a:r>
            <a:r>
              <a:rPr lang="en-US" sz="1100"/>
              <a:t> as my pair programmer, helping me write boilerplate code, debug complex functions, and refactor entire modules. generate unit tests and documentation.</a:t>
            </a:r>
            <a:endParaRPr sz="1100"/>
          </a:p>
          <a:p>
            <a:pPr indent="-298450" lvl="0" marL="457200" rtl="0" algn="l">
              <a:lnSpc>
                <a:spcPct val="115000"/>
              </a:lnSpc>
              <a:spcBef>
                <a:spcPts val="0"/>
              </a:spcBef>
              <a:spcAft>
                <a:spcPts val="0"/>
              </a:spcAft>
              <a:buClr>
                <a:schemeClr val="dk1"/>
              </a:buClr>
              <a:buSzPts val="1100"/>
              <a:buChar char="●"/>
            </a:pPr>
            <a:r>
              <a:rPr lang="en-US" sz="1100"/>
              <a:t>I used </a:t>
            </a:r>
            <a:r>
              <a:rPr b="1" lang="en-US" sz="1100" u="sng">
                <a:solidFill>
                  <a:schemeClr val="hlink"/>
                </a:solidFill>
                <a:hlinkClick r:id="rId2"/>
              </a:rPr>
              <a:t>Eraser.io</a:t>
            </a:r>
            <a:r>
              <a:rPr b="1" lang="en-US" sz="1100"/>
              <a:t> and </a:t>
            </a:r>
            <a:r>
              <a:rPr lang="en-US" sz="1100"/>
              <a:t>Lucid charts for transforming my initial rough notes on architecture into detailed architectural diagrams in minutes with documentation and md files generated by Cursor.</a:t>
            </a:r>
            <a:endParaRPr sz="1100"/>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b="1"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734bbd32ba_3_235: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3734bbd32ba_3_23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These are some of the cursor features that I had used for this project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Agent mode</a:t>
            </a:r>
            <a:r>
              <a:rPr lang="en-US"/>
              <a:t>	Used Cursor's agent mode to automatically generate initial code for Lambda functions, and cloud formation templates for deployment</a:t>
            </a:r>
            <a:endParaRPr/>
          </a:p>
          <a:p>
            <a:pPr indent="0" lvl="0" marL="0" rtl="0" algn="l">
              <a:lnSpc>
                <a:spcPct val="100000"/>
              </a:lnSpc>
              <a:spcBef>
                <a:spcPts val="0"/>
              </a:spcBef>
              <a:spcAft>
                <a:spcPts val="0"/>
              </a:spcAft>
              <a:buSzPts val="1100"/>
              <a:buNone/>
            </a:pPr>
            <a:r>
              <a:rPr b="1" lang="en-US"/>
              <a:t>Contextual symbols	</a:t>
            </a:r>
            <a:r>
              <a:rPr lang="en-US"/>
              <a:t>Referenced code with @ symbols to provide context about existing Lambda functions when prompting for modifications</a:t>
            </a:r>
            <a:endParaRPr/>
          </a:p>
          <a:p>
            <a:pPr indent="0" lvl="0" marL="0" rtl="0" algn="l">
              <a:lnSpc>
                <a:spcPct val="100000"/>
              </a:lnSpc>
              <a:spcBef>
                <a:spcPts val="0"/>
              </a:spcBef>
              <a:spcAft>
                <a:spcPts val="0"/>
              </a:spcAft>
              <a:buSzPts val="1100"/>
              <a:buNone/>
            </a:pPr>
            <a:r>
              <a:rPr b="1" lang="en-US"/>
              <a:t>TDD</a:t>
            </a:r>
            <a:r>
              <a:rPr lang="en-US"/>
              <a:t>	Implemented Test-Driven Development by writing tests first based on the requirement prompts.</a:t>
            </a:r>
            <a:endParaRPr/>
          </a:p>
          <a:p>
            <a:pPr indent="0" lvl="0" marL="0" rtl="0" algn="l">
              <a:lnSpc>
                <a:spcPct val="100000"/>
              </a:lnSpc>
              <a:spcBef>
                <a:spcPts val="0"/>
              </a:spcBef>
              <a:spcAft>
                <a:spcPts val="0"/>
              </a:spcAft>
              <a:buSzPts val="1100"/>
              <a:buNone/>
            </a:pPr>
            <a:r>
              <a:rPr b="1" lang="en-US"/>
              <a:t>@Docs @Web</a:t>
            </a:r>
            <a:r>
              <a:rPr lang="en-US"/>
              <a:t>	</a:t>
            </a:r>
            <a:r>
              <a:rPr lang="en-US"/>
              <a:t>Used @Web to search for latest AWS S3 Vectors documentation and @Docs to reference Bedrock API documentation and </a:t>
            </a:r>
            <a:r>
              <a:rPr lang="en-US"/>
              <a:t>AWS S3 Vectors documentation</a:t>
            </a:r>
            <a:r>
              <a:rPr lang="en-US"/>
              <a:t> when implementing new features</a:t>
            </a:r>
            <a:endParaRPr/>
          </a:p>
          <a:p>
            <a:pPr indent="0" lvl="0" marL="0" rtl="0" algn="l">
              <a:lnSpc>
                <a:spcPct val="100000"/>
              </a:lnSpc>
              <a:spcBef>
                <a:spcPts val="0"/>
              </a:spcBef>
              <a:spcAft>
                <a:spcPts val="0"/>
              </a:spcAft>
              <a:buSzPts val="1100"/>
              <a:buNone/>
            </a:pPr>
            <a:r>
              <a:rPr lang="en-US"/>
              <a:t>.</a:t>
            </a:r>
            <a:r>
              <a:rPr b="1" lang="en-US"/>
              <a:t>cursorrules</a:t>
            </a:r>
            <a:r>
              <a:rPr lang="en-US"/>
              <a:t>	Created project-specific rules for code style, AWS best practices, and security requirements to ensure consistent code quality across Lambda functions</a:t>
            </a:r>
            <a:endParaRPr/>
          </a:p>
          <a:p>
            <a:pPr indent="0" lvl="0" marL="0" rtl="0" algn="l">
              <a:lnSpc>
                <a:spcPct val="100000"/>
              </a:lnSpc>
              <a:spcBef>
                <a:spcPts val="0"/>
              </a:spcBef>
              <a:spcAft>
                <a:spcPts val="0"/>
              </a:spcAft>
              <a:buSzPts val="1100"/>
              <a:buNone/>
            </a:pPr>
            <a:r>
              <a:rPr b="1" lang="en-US"/>
              <a:t>Model selection</a:t>
            </a:r>
            <a:r>
              <a:rPr lang="en-US"/>
              <a:t> Chose appropriate AI models within Cursor for different tasks: code generation and documentation.</a:t>
            </a:r>
            <a:endParaRPr/>
          </a:p>
          <a:p>
            <a:pPr indent="0" lvl="0" marL="0" rtl="0" algn="l">
              <a:lnSpc>
                <a:spcPct val="100000"/>
              </a:lnSpc>
              <a:spcBef>
                <a:spcPts val="0"/>
              </a:spcBef>
              <a:spcAft>
                <a:spcPts val="0"/>
              </a:spcAft>
              <a:buSzPts val="1400"/>
              <a:buNone/>
            </a:pPr>
            <a:r>
              <a:rPr b="1" lang="en-US"/>
              <a:t>Sonarlint-</a:t>
            </a:r>
            <a:r>
              <a:rPr lang="en-US"/>
              <a:t>	Integrated SonarLint to automatically detect security vulnerabilities, code smells, and maintain code quality standards in the Python Lambda functions</a:t>
            </a:r>
            <a:endParaRPr/>
          </a:p>
          <a:p>
            <a:pPr indent="0" lvl="0" marL="0" rtl="0" algn="l">
              <a:lnSpc>
                <a:spcPct val="100000"/>
              </a:lnSpc>
              <a:spcBef>
                <a:spcPts val="0"/>
              </a:spcBef>
              <a:spcAft>
                <a:spcPts val="0"/>
              </a:spcAft>
              <a:buSzPts val="1400"/>
              <a:buNone/>
            </a:pPr>
            <a:r>
              <a:rPr b="1" lang="en-US"/>
              <a:t>Hallucinations</a:t>
            </a:r>
            <a:r>
              <a:rPr lang="en-US"/>
              <a:t> - since Cursor is an AI tool, it may hallucinate and generate </a:t>
            </a:r>
            <a:r>
              <a:rPr lang="en-US"/>
              <a:t>incorrect</a:t>
            </a:r>
            <a:r>
              <a:rPr lang="en-US"/>
              <a:t> responses. </a:t>
            </a:r>
            <a:r>
              <a:rPr lang="en-US"/>
              <a:t>Need to review the code changes each time intently.</a:t>
            </a:r>
            <a:endParaRPr/>
          </a:p>
          <a:p>
            <a:pPr indent="0" lvl="0" marL="0" rtl="0" algn="l">
              <a:lnSpc>
                <a:spcPct val="100000"/>
              </a:lnSpc>
              <a:spcBef>
                <a:spcPts val="0"/>
              </a:spcBef>
              <a:spcAft>
                <a:spcPts val="0"/>
              </a:spcAft>
              <a:buSzPts val="1400"/>
              <a:buNone/>
            </a:pPr>
            <a:r>
              <a:rPr lang="en-US"/>
              <a:t>[It may </a:t>
            </a:r>
            <a:endParaRPr/>
          </a:p>
          <a:p>
            <a:pPr indent="0" lvl="0" marL="0" rtl="0" algn="l">
              <a:lnSpc>
                <a:spcPct val="100000"/>
              </a:lnSpc>
              <a:spcBef>
                <a:spcPts val="0"/>
              </a:spcBef>
              <a:spcAft>
                <a:spcPts val="0"/>
              </a:spcAft>
              <a:buSzPts val="1400"/>
              <a:buNone/>
            </a:pPr>
            <a:r>
              <a:rPr lang="en-US"/>
              <a:t>use non-existent methods or libraries, </a:t>
            </a:r>
            <a:endParaRPr/>
          </a:p>
          <a:p>
            <a:pPr indent="0" lvl="0" marL="0" rtl="0" algn="l">
              <a:lnSpc>
                <a:spcPct val="100000"/>
              </a:lnSpc>
              <a:spcBef>
                <a:spcPts val="0"/>
              </a:spcBef>
              <a:spcAft>
                <a:spcPts val="0"/>
              </a:spcAft>
              <a:buSzPts val="1400"/>
              <a:buNone/>
            </a:pPr>
            <a:r>
              <a:rPr lang="en-US"/>
              <a:t>incorrectly expand abbreviations during documentation.</a:t>
            </a:r>
            <a:endParaRPr/>
          </a:p>
          <a:p>
            <a:pPr indent="0" lvl="0" marL="0" rtl="0" algn="l">
              <a:lnSpc>
                <a:spcPct val="100000"/>
              </a:lnSpc>
              <a:spcBef>
                <a:spcPts val="0"/>
              </a:spcBef>
              <a:spcAft>
                <a:spcPts val="0"/>
              </a:spcAft>
              <a:buClr>
                <a:schemeClr val="dk1"/>
              </a:buClr>
              <a:buSzPts val="1100"/>
              <a:buFont typeface="Arial"/>
              <a:buNone/>
            </a:pPr>
            <a:r>
              <a:rPr lang="en-US"/>
              <a:t>call existing functions with invalid arguments or unsupported patterns. </a:t>
            </a:r>
            <a:endParaRPr/>
          </a:p>
          <a:p>
            <a:pPr indent="0" lvl="0" marL="0" rtl="0" algn="l">
              <a:lnSpc>
                <a:spcPct val="100000"/>
              </a:lnSpc>
              <a:spcBef>
                <a:spcPts val="0"/>
              </a:spcBef>
              <a:spcAft>
                <a:spcPts val="0"/>
              </a:spcAft>
              <a:buSzPts val="1100"/>
              <a:buNone/>
            </a:pPr>
            <a:r>
              <a:rPr lang="en-US"/>
              <a:t>oversimplify or over-complicate code during refactoring.]</a:t>
            </a:r>
            <a:endParaRPr/>
          </a:p>
          <a:p>
            <a:pPr indent="0" lvl="0" marL="0" rtl="0" algn="l">
              <a:lnSpc>
                <a:spcPct val="100000"/>
              </a:lnSpc>
              <a:spcBef>
                <a:spcPts val="0"/>
              </a:spcBef>
              <a:spcAft>
                <a:spcPts val="0"/>
              </a:spcAft>
              <a:buSzPts val="1400"/>
              <a:buNone/>
            </a:pPr>
            <a:r>
              <a:t/>
            </a:r>
            <a:endParaRPr/>
          </a:p>
        </p:txBody>
      </p:sp>
      <p:sp>
        <p:nvSpPr>
          <p:cNvPr id="280" name="Google Shape;280;g3734bbd32ba_3_23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731ee381a1_0_384: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731ee381a1_0_38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So, I addressed all the Claims I made in my introduction - ie building Secure, Scalable, Enterprise grade AI system Solo with optimized Cost </a:t>
            </a:r>
            <a:endParaRPr/>
          </a:p>
          <a:p>
            <a:pPr indent="-304800" lvl="0" marL="457200" rtl="0" algn="l">
              <a:lnSpc>
                <a:spcPct val="115000"/>
              </a:lnSpc>
              <a:spcBef>
                <a:spcPts val="1200"/>
              </a:spcBef>
              <a:spcAft>
                <a:spcPts val="0"/>
              </a:spcAft>
              <a:buClr>
                <a:schemeClr val="dk1"/>
              </a:buClr>
              <a:buSzPts val="1200"/>
              <a:buChar char="●"/>
            </a:pPr>
            <a:r>
              <a:rPr lang="en-US"/>
              <a:t>☕ </a:t>
            </a:r>
            <a:r>
              <a:rPr b="1" lang="en-US"/>
              <a:t>Costs less than a cup of coffee a day</a:t>
            </a:r>
            <a:endParaRPr b="1"/>
          </a:p>
          <a:p>
            <a:pPr indent="0" lvl="0" marL="457200" rtl="0" algn="l">
              <a:lnSpc>
                <a:spcPct val="115000"/>
              </a:lnSpc>
              <a:spcBef>
                <a:spcPts val="1200"/>
              </a:spcBef>
              <a:spcAft>
                <a:spcPts val="0"/>
              </a:spcAft>
              <a:buNone/>
            </a:pPr>
            <a:r>
              <a:rPr lang="en-US"/>
              <a:t>Serverless architecture + Bedrock = production-grade AI on a budget</a:t>
            </a:r>
            <a:endParaRPr/>
          </a:p>
          <a:p>
            <a:pPr indent="-304800" lvl="0" marL="457200" rtl="0" algn="l">
              <a:lnSpc>
                <a:spcPct val="115000"/>
              </a:lnSpc>
              <a:spcBef>
                <a:spcPts val="0"/>
              </a:spcBef>
              <a:spcAft>
                <a:spcPts val="0"/>
              </a:spcAft>
              <a:buClr>
                <a:schemeClr val="dk1"/>
              </a:buClr>
              <a:buSzPts val="1200"/>
              <a:buChar char="●"/>
            </a:pPr>
            <a:r>
              <a:rPr lang="en-US"/>
              <a:t>📈 </a:t>
            </a:r>
            <a:r>
              <a:rPr b="1" lang="en-US"/>
              <a:t>Scales to thousands in seconds with</a:t>
            </a:r>
            <a:endParaRPr b="1"/>
          </a:p>
          <a:p>
            <a:pPr indent="0" lvl="0" marL="457200" rtl="0" algn="l">
              <a:lnSpc>
                <a:spcPct val="115000"/>
              </a:lnSpc>
              <a:spcBef>
                <a:spcPts val="0"/>
              </a:spcBef>
              <a:spcAft>
                <a:spcPts val="0"/>
              </a:spcAft>
              <a:buNone/>
            </a:pPr>
            <a:r>
              <a:rPr lang="en-US"/>
              <a:t> Lambda, S3 vectors</a:t>
            </a:r>
            <a:endParaRPr/>
          </a:p>
          <a:p>
            <a:pPr indent="-304800" lvl="0" marL="457200" rtl="0" algn="l">
              <a:lnSpc>
                <a:spcPct val="115000"/>
              </a:lnSpc>
              <a:spcBef>
                <a:spcPts val="0"/>
              </a:spcBef>
              <a:spcAft>
                <a:spcPts val="0"/>
              </a:spcAft>
              <a:buClr>
                <a:schemeClr val="dk1"/>
              </a:buClr>
              <a:buSzPts val="1200"/>
              <a:buChar char="●"/>
            </a:pPr>
            <a:r>
              <a:rPr lang="en-US"/>
              <a:t>🔐 </a:t>
            </a:r>
            <a:r>
              <a:rPr b="1" lang="en-US"/>
              <a:t>Enterprise-grade security with</a:t>
            </a:r>
            <a:br>
              <a:rPr b="1" lang="en-US"/>
            </a:br>
            <a:r>
              <a:rPr lang="en-US"/>
              <a:t> Cognito, IAM, encrypted storage, API Gateway hardening — baked in from day one</a:t>
            </a:r>
            <a:endParaRPr/>
          </a:p>
          <a:p>
            <a:pPr indent="-304800" lvl="0" marL="457200" rtl="0" algn="l">
              <a:lnSpc>
                <a:spcPct val="115000"/>
              </a:lnSpc>
              <a:spcBef>
                <a:spcPts val="0"/>
              </a:spcBef>
              <a:spcAft>
                <a:spcPts val="0"/>
              </a:spcAft>
              <a:buClr>
                <a:schemeClr val="dk1"/>
              </a:buClr>
              <a:buSzPts val="1200"/>
              <a:buChar char="●"/>
            </a:pPr>
            <a:r>
              <a:rPr lang="en-US"/>
              <a:t>🧑‍🚀 </a:t>
            </a:r>
            <a:r>
              <a:rPr b="1" lang="en-US"/>
              <a:t>Team of one, roles of many</a:t>
            </a:r>
            <a:br>
              <a:rPr b="1" lang="en-US"/>
            </a:br>
            <a:r>
              <a:rPr lang="en-US"/>
              <a:t> Architect, PM, Dev, Ops, QA — all in one. And yes, it was fun.</a:t>
            </a:r>
            <a:endParaRPr/>
          </a:p>
          <a:p>
            <a:pPr indent="-304800" lvl="0" marL="457200" rtl="0" algn="l">
              <a:lnSpc>
                <a:spcPct val="115000"/>
              </a:lnSpc>
              <a:spcBef>
                <a:spcPts val="0"/>
              </a:spcBef>
              <a:spcAft>
                <a:spcPts val="0"/>
              </a:spcAft>
              <a:buClr>
                <a:schemeClr val="dk1"/>
              </a:buClr>
              <a:buSzPts val="1200"/>
              <a:buChar char="●"/>
            </a:pPr>
            <a:r>
              <a:rPr lang="en-US"/>
              <a:t>🤖 </a:t>
            </a:r>
            <a:r>
              <a:rPr b="1" lang="en-US"/>
              <a:t>Co-built with AI tools like</a:t>
            </a:r>
            <a:br>
              <a:rPr b="1" lang="en-US"/>
            </a:br>
            <a:r>
              <a:rPr lang="en-US"/>
              <a:t> Cursor, </a:t>
            </a:r>
            <a:endParaRPr/>
          </a:p>
          <a:p>
            <a:pPr indent="-304800" lvl="0" marL="457200" rtl="0" algn="l">
              <a:lnSpc>
                <a:spcPct val="115000"/>
              </a:lnSpc>
              <a:spcBef>
                <a:spcPts val="0"/>
              </a:spcBef>
              <a:spcAft>
                <a:spcPts val="0"/>
              </a:spcAft>
              <a:buClr>
                <a:schemeClr val="dk1"/>
              </a:buClr>
              <a:buSzPts val="1200"/>
              <a:buChar char="●"/>
            </a:pPr>
            <a:r>
              <a:rPr lang="en-US"/>
              <a:t>🚀 </a:t>
            </a:r>
            <a:r>
              <a:rPr b="1" lang="en-US"/>
              <a:t>From prototype to production ready code</a:t>
            </a:r>
            <a:br>
              <a:rPr b="1" lang="en-US"/>
            </a:br>
            <a:endParaRPr sz="1400">
              <a:latin typeface="Noto Sans Symbols"/>
              <a:ea typeface="Noto Sans Symbols"/>
              <a:cs typeface="Noto Sans Symbols"/>
              <a:sym typeface="Noto Sans Symbols"/>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287" name="Google Shape;287;g3731ee381a1_0_38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34bbd32ba_1_2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3734bbd32ba_1_2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t>Key Takeaways for You</a:t>
            </a:r>
            <a:endParaRPr b="1" sz="1300"/>
          </a:p>
          <a:p>
            <a:pPr indent="0" lvl="0" marL="0" rtl="0" algn="l">
              <a:lnSpc>
                <a:spcPct val="115000"/>
              </a:lnSpc>
              <a:spcBef>
                <a:spcPts val="1200"/>
              </a:spcBef>
              <a:spcAft>
                <a:spcPts val="0"/>
              </a:spcAft>
              <a:buClr>
                <a:schemeClr val="dk1"/>
              </a:buClr>
              <a:buSzPts val="1100"/>
              <a:buFont typeface="Arial"/>
              <a:buNone/>
            </a:pPr>
            <a:r>
              <a:rPr lang="en-US" sz="1100"/>
              <a:t>So, what can you take away from my experience?</a:t>
            </a:r>
            <a:endParaRPr sz="1100"/>
          </a:p>
          <a:p>
            <a:pPr indent="0" lvl="0" marL="0" rtl="0" algn="l">
              <a:lnSpc>
                <a:spcPct val="115000"/>
              </a:lnSpc>
              <a:spcBef>
                <a:spcPts val="1200"/>
              </a:spcBef>
              <a:spcAft>
                <a:spcPts val="0"/>
              </a:spcAft>
              <a:buClr>
                <a:schemeClr val="dk1"/>
              </a:buClr>
              <a:buSzPts val="1100"/>
              <a:buFont typeface="Arial"/>
              <a:buNone/>
            </a:pPr>
            <a:r>
              <a:rPr b="1" lang="en-US" sz="1100"/>
              <a:t>Clearly define the problem:</a:t>
            </a:r>
            <a:r>
              <a:rPr lang="en-US" sz="1100"/>
              <a:t> the scope and business impact of the solution.</a:t>
            </a:r>
            <a:endParaRPr sz="1100"/>
          </a:p>
          <a:p>
            <a:pPr indent="0" lvl="0" marL="0" rtl="0" algn="l">
              <a:lnSpc>
                <a:spcPct val="115000"/>
              </a:lnSpc>
              <a:spcBef>
                <a:spcPts val="1200"/>
              </a:spcBef>
              <a:spcAft>
                <a:spcPts val="0"/>
              </a:spcAft>
              <a:buClr>
                <a:schemeClr val="dk1"/>
              </a:buClr>
              <a:buSzPts val="1100"/>
              <a:buFont typeface="Arial"/>
              <a:buNone/>
            </a:pPr>
            <a:r>
              <a:rPr b="1" lang="en-US" sz="1100"/>
              <a:t>Prioritize System Design:</a:t>
            </a:r>
            <a:r>
              <a:rPr lang="en-US" sz="1100"/>
              <a:t> A well-architected system is more than just code. It's about security, scalability, and all the system design principles we spoke about. Start with a solid blueprint and build on it.</a:t>
            </a:r>
            <a:endParaRPr sz="1100"/>
          </a:p>
          <a:p>
            <a:pPr indent="0" lvl="0" marL="0" rtl="0" algn="l">
              <a:lnSpc>
                <a:spcPct val="115000"/>
              </a:lnSpc>
              <a:spcBef>
                <a:spcPts val="1200"/>
              </a:spcBef>
              <a:spcAft>
                <a:spcPts val="0"/>
              </a:spcAft>
              <a:buSzPts val="1400"/>
              <a:buNone/>
            </a:pPr>
            <a:r>
              <a:rPr b="1" lang="en-US" sz="1100"/>
              <a:t>Embrace Serverless:</a:t>
            </a:r>
            <a:r>
              <a:rPr lang="en-US" sz="1100"/>
              <a:t> Stop paying for idle servers. </a:t>
            </a:r>
            <a:endParaRPr sz="1100"/>
          </a:p>
          <a:p>
            <a:pPr indent="0" lvl="0" marL="0" rtl="0" algn="l">
              <a:lnSpc>
                <a:spcPct val="115000"/>
              </a:lnSpc>
              <a:spcBef>
                <a:spcPts val="1200"/>
              </a:spcBef>
              <a:spcAft>
                <a:spcPts val="0"/>
              </a:spcAft>
              <a:buSzPts val="1400"/>
              <a:buNone/>
            </a:pPr>
            <a:r>
              <a:rPr b="1" lang="en-US" sz="1100"/>
              <a:t>Co-Develop with AI:</a:t>
            </a:r>
            <a:r>
              <a:rPr lang="en-US" sz="1100"/>
              <a:t> Integrate tools like Cursor, and Github Copilot.</a:t>
            </a:r>
            <a:endParaRPr sz="1100"/>
          </a:p>
          <a:p>
            <a:pPr indent="0" lvl="0" marL="0" rtl="0" algn="l">
              <a:lnSpc>
                <a:spcPct val="115000"/>
              </a:lnSpc>
              <a:spcBef>
                <a:spcPts val="1200"/>
              </a:spcBef>
              <a:spcAft>
                <a:spcPts val="0"/>
              </a:spcAft>
              <a:buSzPts val="1400"/>
              <a:buNone/>
            </a:pPr>
            <a:r>
              <a:rPr b="1" lang="en-US" sz="1100"/>
              <a:t>Measure everything:</a:t>
            </a:r>
            <a:r>
              <a:rPr lang="en-US" sz="1100"/>
              <a:t> monitor and evaluate the system and iterate with improvements</a:t>
            </a:r>
            <a:endParaRPr sz="1100"/>
          </a:p>
          <a:p>
            <a:pPr indent="0" lvl="0" marL="0" rtl="0" algn="l">
              <a:lnSpc>
                <a:spcPct val="115000"/>
              </a:lnSpc>
              <a:spcBef>
                <a:spcPts val="1200"/>
              </a:spcBef>
              <a:spcAft>
                <a:spcPts val="0"/>
              </a:spcAft>
              <a:buClr>
                <a:schemeClr val="dk1"/>
              </a:buClr>
              <a:buSzPts val="1100"/>
              <a:buFont typeface="Arial"/>
              <a:buNone/>
            </a:pPr>
            <a:r>
              <a:rPr lang="en-US" sz="1100"/>
              <a:t>In conclusion, the journey from a simple idea to a full-fledged enterprise-grade AI system is challenging, but it's entirely possible for a solo developer. It requires a combination of modern tools, smart architectural decisions, and a passion for solving real problems.</a:t>
            </a:r>
            <a:endParaRPr sz="1100"/>
          </a:p>
          <a:p>
            <a:pPr indent="0" lvl="0" marL="0" rtl="0" algn="l">
              <a:lnSpc>
                <a:spcPct val="100000"/>
              </a:lnSpc>
              <a:spcBef>
                <a:spcPts val="1200"/>
              </a:spcBef>
              <a:spcAft>
                <a:spcPts val="0"/>
              </a:spcAft>
              <a:buSzPts val="1400"/>
              <a:buNone/>
            </a:pPr>
            <a:r>
              <a:t/>
            </a:r>
            <a:endParaRPr/>
          </a:p>
        </p:txBody>
      </p:sp>
      <p:sp>
        <p:nvSpPr>
          <p:cNvPr id="294" name="Google Shape;294;g3734bbd32ba_1_23: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everyone!</a:t>
            </a:r>
            <a:endParaRPr/>
          </a:p>
          <a:p>
            <a:pPr indent="0" lvl="0" marL="0" rtl="0" algn="l">
              <a:lnSpc>
                <a:spcPct val="100000"/>
              </a:lnSpc>
              <a:spcBef>
                <a:spcPts val="0"/>
              </a:spcBef>
              <a:spcAft>
                <a:spcPts val="0"/>
              </a:spcAft>
              <a:buSzPts val="1400"/>
              <a:buNone/>
            </a:pPr>
            <a:r>
              <a:rPr lang="en-US"/>
              <a:t>if you have any Questions about this project? Please feel free to contact me on Linkedin.</a:t>
            </a:r>
            <a:endParaRPr/>
          </a:p>
        </p:txBody>
      </p:sp>
      <p:sp>
        <p:nvSpPr>
          <p:cNvPr id="301" name="Google Shape;301;p1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783b58da96_0_234: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3783b58da96_0_23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100"/>
              <a:t>Firstly </a:t>
            </a:r>
            <a:r>
              <a:rPr lang="en-US" sz="1100"/>
              <a:t>What makes a system enterprise grade? </a:t>
            </a:r>
            <a:endParaRPr sz="1100"/>
          </a:p>
          <a:p>
            <a:pPr indent="0" lvl="0" marL="0" rtl="0" algn="l">
              <a:lnSpc>
                <a:spcPct val="115000"/>
              </a:lnSpc>
              <a:spcBef>
                <a:spcPts val="1200"/>
              </a:spcBef>
              <a:spcAft>
                <a:spcPts val="0"/>
              </a:spcAft>
              <a:buSzPts val="1400"/>
              <a:buNone/>
            </a:pPr>
            <a:r>
              <a:rPr lang="en-US" sz="1100"/>
              <a:t>Enterprise Grade system isn’t just about functionality, it is about building robust, reliable, scalable application that is ready for business needs. These are the system design principles of an enterprise grade system. </a:t>
            </a:r>
            <a:endParaRPr sz="1100"/>
          </a:p>
          <a:p>
            <a:pPr indent="0" lvl="0" marL="0" rtl="0" algn="l">
              <a:lnSpc>
                <a:spcPct val="115000"/>
              </a:lnSpc>
              <a:spcBef>
                <a:spcPts val="1200"/>
              </a:spcBef>
              <a:spcAft>
                <a:spcPts val="0"/>
              </a:spcAft>
              <a:buSzPts val="1400"/>
              <a:buNone/>
            </a:pPr>
            <a:r>
              <a:rPr lang="en-US" sz="1100"/>
              <a:t>Im not going into details of each of these in the interest of time. However, I would like to go over Observability and Evals in the context of AI systems</a:t>
            </a:r>
            <a:br>
              <a:rPr lang="en-US" sz="1100"/>
            </a:br>
            <a:r>
              <a:rPr b="1" lang="en-US" sz="1100"/>
              <a:t>Observability</a:t>
            </a:r>
            <a:r>
              <a:rPr lang="en-US" sz="1100"/>
              <a:t> in AI systems is to understand the internal state of a system by analyzing the data it generates like metrics, logs, and traces, to provide insights into how AI models make decisions, perform over time, and conform to security and compliance</a:t>
            </a:r>
            <a:endParaRPr sz="1100"/>
          </a:p>
          <a:p>
            <a:pPr indent="0" lvl="0" marL="0" rtl="0" algn="l">
              <a:lnSpc>
                <a:spcPct val="115000"/>
              </a:lnSpc>
              <a:spcBef>
                <a:spcPts val="0"/>
              </a:spcBef>
              <a:spcAft>
                <a:spcPts val="0"/>
              </a:spcAft>
              <a:buNone/>
            </a:pPr>
            <a:r>
              <a:rPr b="1" lang="en-US" sz="1100"/>
              <a:t>Evals</a:t>
            </a:r>
            <a:r>
              <a:rPr lang="en-US" sz="1100"/>
              <a:t> - are frameworks used to assess the performance of AI systems against a predefined criteria. Unlike traditional software testing with clear pass/fail scenarios, AI evals measure quality and effectiveness across multiple dimensions like accuracy, relevance, coherence, completeness, helpfulness, and safety. They are useful for ensuring reliability, identifying areas for improvement, and enabling informed iterations throughout the AI development lifecycle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a:t>
            </a:r>
            <a:endParaRPr sz="1100"/>
          </a:p>
          <a:p>
            <a:pPr indent="-298450" lvl="0" marL="457200" rtl="0" algn="l">
              <a:lnSpc>
                <a:spcPct val="115000"/>
              </a:lnSpc>
              <a:spcBef>
                <a:spcPts val="1200"/>
              </a:spcBef>
              <a:spcAft>
                <a:spcPts val="0"/>
              </a:spcAft>
              <a:buClr>
                <a:schemeClr val="dk1"/>
              </a:buClr>
              <a:buSzPts val="1100"/>
              <a:buChar char="●"/>
            </a:pPr>
            <a:r>
              <a:rPr b="1" lang="en-US" sz="1100"/>
              <a:t>Modularity:</a:t>
            </a:r>
            <a:r>
              <a:rPr lang="en-US" sz="1100"/>
              <a:t> Break the system into small, independent pieces that are easy to build, and update.</a:t>
            </a:r>
            <a:endParaRPr sz="1100"/>
          </a:p>
          <a:p>
            <a:pPr indent="-298450" lvl="0" marL="457200" rtl="0" algn="l">
              <a:lnSpc>
                <a:spcPct val="115000"/>
              </a:lnSpc>
              <a:spcBef>
                <a:spcPts val="0"/>
              </a:spcBef>
              <a:spcAft>
                <a:spcPts val="0"/>
              </a:spcAft>
              <a:buClr>
                <a:schemeClr val="dk1"/>
              </a:buClr>
              <a:buSzPts val="1100"/>
              <a:buChar char="●"/>
            </a:pPr>
            <a:r>
              <a:rPr b="1" lang="en-US" sz="1100"/>
              <a:t>Scalability:</a:t>
            </a:r>
            <a:r>
              <a:rPr lang="en-US" sz="1100"/>
              <a:t> A system that automatically grows and shrinks with traffic to not wasting resources. </a:t>
            </a:r>
            <a:endParaRPr sz="1100"/>
          </a:p>
          <a:p>
            <a:pPr indent="-298450" lvl="0" marL="457200" rtl="0" algn="l">
              <a:lnSpc>
                <a:spcPct val="115000"/>
              </a:lnSpc>
              <a:spcBef>
                <a:spcPts val="0"/>
              </a:spcBef>
              <a:spcAft>
                <a:spcPts val="0"/>
              </a:spcAft>
              <a:buClr>
                <a:schemeClr val="dk1"/>
              </a:buClr>
              <a:buSzPts val="1100"/>
              <a:buChar char="●"/>
            </a:pPr>
            <a:r>
              <a:rPr b="1" lang="en-US" sz="1100"/>
              <a:t>Reliability:</a:t>
            </a:r>
            <a:r>
              <a:rPr lang="en-US" sz="1100"/>
              <a:t> Built-in backups and disaster recovery. </a:t>
            </a:r>
            <a:endParaRPr sz="1100"/>
          </a:p>
          <a:p>
            <a:pPr indent="-298450" lvl="0" marL="457200" rtl="0" algn="l">
              <a:lnSpc>
                <a:spcPct val="115000"/>
              </a:lnSpc>
              <a:spcBef>
                <a:spcPts val="0"/>
              </a:spcBef>
              <a:spcAft>
                <a:spcPts val="0"/>
              </a:spcAft>
              <a:buClr>
                <a:schemeClr val="dk1"/>
              </a:buClr>
              <a:buSzPts val="1100"/>
              <a:buChar char="●"/>
            </a:pPr>
            <a:r>
              <a:rPr b="1" lang="en-US" sz="1100"/>
              <a:t>Security:</a:t>
            </a:r>
            <a:r>
              <a:rPr lang="en-US" sz="1100"/>
              <a:t> Encrypt all data always and control who gets into the system. </a:t>
            </a:r>
            <a:endParaRPr sz="1100"/>
          </a:p>
          <a:p>
            <a:pPr indent="-298450" lvl="0" marL="457200" rtl="0" algn="l">
              <a:lnSpc>
                <a:spcPct val="115000"/>
              </a:lnSpc>
              <a:spcBef>
                <a:spcPts val="0"/>
              </a:spcBef>
              <a:spcAft>
                <a:spcPts val="0"/>
              </a:spcAft>
              <a:buClr>
                <a:schemeClr val="dk1"/>
              </a:buClr>
              <a:buSzPts val="1100"/>
              <a:buChar char="●"/>
            </a:pPr>
            <a:r>
              <a:rPr b="1" lang="en-US" sz="1100"/>
              <a:t>Flexibility:</a:t>
            </a:r>
            <a:r>
              <a:rPr lang="en-US" sz="1100"/>
              <a:t> dont tightly couple a system to specific technology, so we can evolve based on business needs.</a:t>
            </a:r>
            <a:endParaRPr sz="1100"/>
          </a:p>
          <a:p>
            <a:pPr indent="-298450" lvl="0" marL="457200" rtl="0" algn="l">
              <a:lnSpc>
                <a:spcPct val="115000"/>
              </a:lnSpc>
              <a:spcBef>
                <a:spcPts val="0"/>
              </a:spcBef>
              <a:spcAft>
                <a:spcPts val="0"/>
              </a:spcAft>
              <a:buClr>
                <a:schemeClr val="dk1"/>
              </a:buClr>
              <a:buSzPts val="1100"/>
              <a:buChar char="●"/>
            </a:pPr>
            <a:r>
              <a:rPr b="1" lang="en-US" sz="1100"/>
              <a:t>Reusability:</a:t>
            </a:r>
            <a:r>
              <a:rPr lang="en-US" sz="1100"/>
              <a:t> build common components that one can reuse, saving time and ensuring consistency. </a:t>
            </a:r>
            <a:endParaRPr sz="1100"/>
          </a:p>
          <a:p>
            <a:pPr indent="-298450" lvl="0" marL="457200" rtl="0" algn="l">
              <a:lnSpc>
                <a:spcPct val="115000"/>
              </a:lnSpc>
              <a:spcBef>
                <a:spcPts val="0"/>
              </a:spcBef>
              <a:spcAft>
                <a:spcPts val="0"/>
              </a:spcAft>
              <a:buClr>
                <a:schemeClr val="dk1"/>
              </a:buClr>
              <a:buSzPts val="1100"/>
              <a:buChar char="●"/>
            </a:pPr>
            <a:r>
              <a:rPr b="1" lang="en-US" sz="1100"/>
              <a:t>Cost-Effectiveness: </a:t>
            </a:r>
            <a:r>
              <a:rPr lang="en-US" sz="1100"/>
              <a:t>Achieving it</a:t>
            </a:r>
            <a:r>
              <a:rPr b="1" lang="en-US" sz="1100"/>
              <a:t> </a:t>
            </a:r>
            <a:r>
              <a:rPr lang="en-US" sz="1100"/>
              <a:t>by using pay-as-you-go services meaning we only pay for the exact compute time and storage we use, so there are no wasted dollars on idle servers. </a:t>
            </a:r>
            <a:endParaRPr sz="1100"/>
          </a:p>
          <a:p>
            <a:pPr indent="-298450" lvl="0" marL="457200" rtl="0" algn="l">
              <a:lnSpc>
                <a:spcPct val="115000"/>
              </a:lnSpc>
              <a:spcBef>
                <a:spcPts val="0"/>
              </a:spcBef>
              <a:spcAft>
                <a:spcPts val="0"/>
              </a:spcAft>
              <a:buClr>
                <a:schemeClr val="dk1"/>
              </a:buClr>
              <a:buSzPts val="1100"/>
              <a:buChar char="●"/>
            </a:pPr>
            <a:r>
              <a:rPr b="1" lang="en-US" sz="1100"/>
              <a:t>Maintainability:</a:t>
            </a:r>
            <a:r>
              <a:rPr lang="en-US" sz="1100"/>
              <a:t> Adopting infrastructure as code, CICD, and documenting the system, making it easy for anyone to understand, manage, and update the code.</a:t>
            </a:r>
            <a:endParaRPr sz="1100"/>
          </a:p>
          <a:p>
            <a:pPr indent="-298450" lvl="0" marL="457200" rtl="0" algn="l">
              <a:lnSpc>
                <a:spcPct val="115000"/>
              </a:lnSpc>
              <a:spcBef>
                <a:spcPts val="0"/>
              </a:spcBef>
              <a:spcAft>
                <a:spcPts val="0"/>
              </a:spcAft>
              <a:buClr>
                <a:schemeClr val="dk1"/>
              </a:buClr>
              <a:buSzPts val="1100"/>
              <a:buChar char="●"/>
            </a:pPr>
            <a:r>
              <a:rPr b="1" lang="en-US" sz="1100"/>
              <a:t>Testability:</a:t>
            </a:r>
            <a:r>
              <a:rPr lang="en-US" sz="1100"/>
              <a:t> Design components so they can be isolated and tested thoroughly.</a:t>
            </a:r>
            <a:endParaRPr sz="1100"/>
          </a:p>
          <a:p>
            <a:pPr indent="-298450" lvl="0" marL="457200" rtl="0" algn="l">
              <a:lnSpc>
                <a:spcPct val="115000"/>
              </a:lnSpc>
              <a:spcBef>
                <a:spcPts val="0"/>
              </a:spcBef>
              <a:spcAft>
                <a:spcPts val="0"/>
              </a:spcAft>
              <a:buClr>
                <a:schemeClr val="dk1"/>
              </a:buClr>
              <a:buSzPts val="1100"/>
              <a:buChar char="●"/>
            </a:pPr>
            <a:r>
              <a:rPr lang="en-US" sz="1100"/>
              <a:t>in enterprise AI systems </a:t>
            </a:r>
            <a:r>
              <a:rPr b="1" lang="en-US" sz="1100"/>
              <a:t>Observability</a:t>
            </a:r>
            <a:r>
              <a:rPr lang="en-US" sz="1100"/>
              <a:t> is to understand the internal state of a system by analyzing the data it generates like metrics, logs, and traces, to provide insights into how AI models make decisions, their performance over time, and their security and compliance</a:t>
            </a:r>
            <a:endParaRPr sz="1100"/>
          </a:p>
          <a:p>
            <a:pPr indent="-298450" lvl="0" marL="457200" rtl="0" algn="l">
              <a:lnSpc>
                <a:spcPct val="115000"/>
              </a:lnSpc>
              <a:spcBef>
                <a:spcPts val="0"/>
              </a:spcBef>
              <a:spcAft>
                <a:spcPts val="0"/>
              </a:spcAft>
              <a:buClr>
                <a:schemeClr val="dk1"/>
              </a:buClr>
              <a:buSzPts val="1100"/>
              <a:buChar char="●"/>
            </a:pPr>
            <a:r>
              <a:rPr b="1" lang="en-US" sz="1100"/>
              <a:t>Evals</a:t>
            </a:r>
            <a:r>
              <a:rPr lang="en-US" sz="1100"/>
              <a:t> - are frameworks used to assess the performance of AI systems against a predefined criteria. Unlike traditional software testing with clear pass/fail scenarios, AI evals measure quality and effectiveness across multiple dimensions like accuracy, relevance, coherence, completeness, helpfulness, and safety. They are useful for ensuring reliability, identifying areas for improvement, and enabling informed iterations throughout the AI development lifecycle</a:t>
            </a:r>
            <a:endParaRPr sz="1100"/>
          </a:p>
          <a:p>
            <a:pPr indent="0" lvl="0" marL="0" rtl="0" algn="l">
              <a:lnSpc>
                <a:spcPct val="115000"/>
              </a:lnSpc>
              <a:spcBef>
                <a:spcPts val="1200"/>
              </a:spcBef>
              <a:spcAft>
                <a:spcPts val="0"/>
              </a:spcAft>
              <a:buSzPts val="1400"/>
              <a:buNone/>
            </a:pPr>
            <a:r>
              <a:t/>
            </a:r>
            <a:endParaRPr b="1" sz="1300"/>
          </a:p>
          <a:p>
            <a:pPr indent="0" lvl="0" marL="0" rtl="0" algn="l">
              <a:lnSpc>
                <a:spcPct val="115000"/>
              </a:lnSpc>
              <a:spcBef>
                <a:spcPts val="1200"/>
              </a:spcBef>
              <a:spcAft>
                <a:spcPts val="0"/>
              </a:spcAft>
              <a:buClr>
                <a:schemeClr val="dk1"/>
              </a:buClr>
              <a:buSzPts val="1100"/>
              <a:buFont typeface="Arial"/>
              <a:buNone/>
            </a:pPr>
            <a:r>
              <a:rPr b="1" lang="en-US" sz="1100"/>
              <a:t>====</a:t>
            </a:r>
            <a:endParaRPr b="1" sz="1100"/>
          </a:p>
          <a:p>
            <a:pPr indent="0" lvl="0" marL="0" rtl="0" algn="l">
              <a:lnSpc>
                <a:spcPct val="115000"/>
              </a:lnSpc>
              <a:spcBef>
                <a:spcPts val="1200"/>
              </a:spcBef>
              <a:spcAft>
                <a:spcPts val="0"/>
              </a:spcAft>
              <a:buClr>
                <a:schemeClr val="dk1"/>
              </a:buClr>
              <a:buSzPts val="1100"/>
              <a:buFont typeface="Arial"/>
              <a:buNone/>
            </a:pPr>
            <a:r>
              <a:t/>
            </a:r>
            <a:endParaRPr b="1" sz="1100"/>
          </a:p>
          <a:p>
            <a:pPr indent="0" lvl="0" marL="0" rtl="0" algn="l">
              <a:lnSpc>
                <a:spcPct val="115000"/>
              </a:lnSpc>
              <a:spcBef>
                <a:spcPts val="1200"/>
              </a:spcBef>
              <a:spcAft>
                <a:spcPts val="0"/>
              </a:spcAft>
              <a:buClr>
                <a:schemeClr val="dk1"/>
              </a:buClr>
              <a:buSzPts val="1100"/>
              <a:buFont typeface="Arial"/>
              <a:buNone/>
            </a:pPr>
            <a:r>
              <a:rPr b="1" lang="en-US" sz="1100"/>
              <a:t>Modularity:</a:t>
            </a:r>
            <a:r>
              <a:rPr lang="en-US" sz="1100"/>
              <a:t> Separate the system into independent microservices (Lambda functions) for easier development and deployment.</a:t>
            </a:r>
            <a:endParaRPr sz="1100"/>
          </a:p>
          <a:p>
            <a:pPr indent="0" lvl="0" marL="0" rtl="0" algn="l">
              <a:lnSpc>
                <a:spcPct val="115000"/>
              </a:lnSpc>
              <a:spcBef>
                <a:spcPts val="1200"/>
              </a:spcBef>
              <a:spcAft>
                <a:spcPts val="0"/>
              </a:spcAft>
              <a:buClr>
                <a:schemeClr val="dk1"/>
              </a:buClr>
              <a:buSzPts val="1100"/>
              <a:buFont typeface="Arial"/>
              <a:buNone/>
            </a:pPr>
            <a:r>
              <a:rPr b="1" lang="en-US" sz="1100"/>
              <a:t>Scalability:</a:t>
            </a:r>
            <a:r>
              <a:rPr lang="en-US" sz="1100"/>
              <a:t> Handle increasing workloads automatically using serverless auto-scaling and a global CDN for high traffic.</a:t>
            </a:r>
            <a:endParaRPr sz="1100"/>
          </a:p>
          <a:p>
            <a:pPr indent="0" lvl="0" marL="0" rtl="0" algn="l">
              <a:lnSpc>
                <a:spcPct val="115000"/>
              </a:lnSpc>
              <a:spcBef>
                <a:spcPts val="1200"/>
              </a:spcBef>
              <a:spcAft>
                <a:spcPts val="0"/>
              </a:spcAft>
              <a:buClr>
                <a:schemeClr val="dk1"/>
              </a:buClr>
              <a:buSzPts val="1100"/>
              <a:buFont typeface="Arial"/>
              <a:buNone/>
            </a:pPr>
            <a:r>
              <a:rPr b="1" lang="en-US" sz="1100"/>
              <a:t>Reliability:</a:t>
            </a:r>
            <a:r>
              <a:rPr lang="en-US" sz="1100"/>
              <a:t> Ensure consistent performance with built-in fault tolerance, retries, and comprehensive error handling.</a:t>
            </a:r>
            <a:endParaRPr sz="1100"/>
          </a:p>
          <a:p>
            <a:pPr indent="0" lvl="0" marL="0" rtl="0" algn="l">
              <a:lnSpc>
                <a:spcPct val="115000"/>
              </a:lnSpc>
              <a:spcBef>
                <a:spcPts val="1200"/>
              </a:spcBef>
              <a:spcAft>
                <a:spcPts val="0"/>
              </a:spcAft>
              <a:buClr>
                <a:schemeClr val="dk1"/>
              </a:buClr>
              <a:buSzPts val="1100"/>
              <a:buFont typeface="Arial"/>
              <a:buNone/>
            </a:pPr>
            <a:r>
              <a:rPr b="1" lang="en-US" sz="1100"/>
              <a:t>Security:</a:t>
            </a:r>
            <a:r>
              <a:rPr lang="en-US" sz="1100"/>
              <a:t> Protect data with multi-layered security, including encryption, robust authentication (Cognito), and network isolation (VPC).</a:t>
            </a:r>
            <a:endParaRPr sz="1100"/>
          </a:p>
          <a:p>
            <a:pPr indent="0" lvl="0" marL="0" rtl="0" algn="l">
              <a:lnSpc>
                <a:spcPct val="115000"/>
              </a:lnSpc>
              <a:spcBef>
                <a:spcPts val="1200"/>
              </a:spcBef>
              <a:spcAft>
                <a:spcPts val="0"/>
              </a:spcAft>
              <a:buClr>
                <a:schemeClr val="dk1"/>
              </a:buClr>
              <a:buSzPts val="1100"/>
              <a:buFont typeface="Arial"/>
              <a:buNone/>
            </a:pPr>
            <a:r>
              <a:rPr b="1" lang="en-US" sz="1100"/>
              <a:t>Flexibility:</a:t>
            </a:r>
            <a:r>
              <a:rPr lang="en-US" sz="1100"/>
              <a:t> Easily adapt to new technologies and use cases with a design that is extensible and avoids vendor lock-in.</a:t>
            </a:r>
            <a:endParaRPr sz="1100"/>
          </a:p>
          <a:p>
            <a:pPr indent="0" lvl="0" marL="0" rtl="0" algn="l">
              <a:lnSpc>
                <a:spcPct val="115000"/>
              </a:lnSpc>
              <a:spcBef>
                <a:spcPts val="1200"/>
              </a:spcBef>
              <a:spcAft>
                <a:spcPts val="0"/>
              </a:spcAft>
              <a:buClr>
                <a:schemeClr val="dk1"/>
              </a:buClr>
              <a:buSzPts val="1100"/>
              <a:buFont typeface="Arial"/>
              <a:buNone/>
            </a:pPr>
            <a:r>
              <a:rPr b="1" lang="en-US" sz="1100"/>
              <a:t>Reusability:</a:t>
            </a:r>
            <a:r>
              <a:rPr lang="en-US" sz="1100"/>
              <a:t> Build components and templates (Lambda Layers, CloudFormation) for consistency and to save development time.</a:t>
            </a:r>
            <a:endParaRPr sz="1100"/>
          </a:p>
          <a:p>
            <a:pPr indent="0" lvl="0" marL="0" rtl="0" algn="l">
              <a:lnSpc>
                <a:spcPct val="115000"/>
              </a:lnSpc>
              <a:spcBef>
                <a:spcPts val="1200"/>
              </a:spcBef>
              <a:spcAft>
                <a:spcPts val="0"/>
              </a:spcAft>
              <a:buClr>
                <a:schemeClr val="dk1"/>
              </a:buClr>
              <a:buSzPts val="1100"/>
              <a:buFont typeface="Arial"/>
              <a:buNone/>
            </a:pPr>
            <a:r>
              <a:rPr b="1" lang="en-US" sz="1100"/>
              <a:t>Cost-Effectiveness:</a:t>
            </a:r>
            <a:r>
              <a:rPr lang="en-US" sz="1100"/>
              <a:t> Maximize value with a pay-per-use serverless model and optimize resources to eliminate idle costs.</a:t>
            </a:r>
            <a:endParaRPr sz="1100"/>
          </a:p>
          <a:p>
            <a:pPr indent="0" lvl="0" marL="0" rtl="0" algn="l">
              <a:lnSpc>
                <a:spcPct val="115000"/>
              </a:lnSpc>
              <a:spcBef>
                <a:spcPts val="1200"/>
              </a:spcBef>
              <a:spcAft>
                <a:spcPts val="0"/>
              </a:spcAft>
              <a:buClr>
                <a:schemeClr val="dk1"/>
              </a:buClr>
              <a:buSzPts val="1100"/>
              <a:buFont typeface="Arial"/>
              <a:buNone/>
            </a:pPr>
            <a:r>
              <a:rPr b="1" lang="en-US" sz="1100"/>
              <a:t>Maintainability:</a:t>
            </a:r>
            <a:r>
              <a:rPr lang="en-US" sz="1100"/>
              <a:t> Simplify long-term operations with Infrastructure as Code and a type-safe language (TypeScript) for predictable updates.</a:t>
            </a:r>
            <a:endParaRPr sz="1100"/>
          </a:p>
          <a:p>
            <a:pPr indent="0" lvl="0" marL="0" rtl="0" algn="l">
              <a:lnSpc>
                <a:spcPct val="115000"/>
              </a:lnSpc>
              <a:spcBef>
                <a:spcPts val="1200"/>
              </a:spcBef>
              <a:spcAft>
                <a:spcPts val="0"/>
              </a:spcAft>
              <a:buClr>
                <a:schemeClr val="dk1"/>
              </a:buClr>
              <a:buSzPts val="1100"/>
              <a:buFont typeface="Arial"/>
              <a:buNone/>
            </a:pPr>
            <a:r>
              <a:rPr b="1" lang="en-US" sz="1100"/>
              <a:t>Testability:</a:t>
            </a:r>
            <a:r>
              <a:rPr lang="en-US" sz="1100"/>
              <a:t> Ensure quality by designing modular components that are easy to test in isolation with mocks and dedicated test utilities.</a:t>
            </a:r>
            <a:endParaRPr sz="1100"/>
          </a:p>
          <a:p>
            <a:pPr indent="0" lvl="0" marL="0" rtl="0" algn="l">
              <a:lnSpc>
                <a:spcPct val="115000"/>
              </a:lnSpc>
              <a:spcBef>
                <a:spcPts val="1200"/>
              </a:spcBef>
              <a:spcAft>
                <a:spcPts val="0"/>
              </a:spcAft>
              <a:buClr>
                <a:schemeClr val="dk1"/>
              </a:buClr>
              <a:buSzPts val="1100"/>
              <a:buFont typeface="Arial"/>
              <a:buNone/>
            </a:pPr>
            <a:r>
              <a:rPr lang="en-US" sz="1300">
                <a:latin typeface="Poppins"/>
                <a:ea typeface="Poppins"/>
                <a:cs typeface="Poppins"/>
                <a:sym typeface="Poppins"/>
              </a:rPr>
              <a:t>==</a:t>
            </a:r>
            <a:endParaRPr sz="13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300">
              <a:latin typeface="Poppins"/>
              <a:ea typeface="Poppins"/>
              <a:cs typeface="Poppins"/>
              <a:sym typeface="Poppins"/>
            </a:endParaRPr>
          </a:p>
        </p:txBody>
      </p:sp>
      <p:sp>
        <p:nvSpPr>
          <p:cNvPr id="100" name="Google Shape;100;g3783b58da96_0_23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734bbd32ba_3_7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3734bbd32ba_3_7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t>This is my Usecase: Epic Q&amp;A</a:t>
            </a:r>
            <a:endParaRPr sz="1100"/>
          </a:p>
          <a:p>
            <a:pPr indent="0" lvl="0" marL="0" rtl="0" algn="l">
              <a:lnSpc>
                <a:spcPct val="115000"/>
              </a:lnSpc>
              <a:spcBef>
                <a:spcPts val="1200"/>
              </a:spcBef>
              <a:spcAft>
                <a:spcPts val="0"/>
              </a:spcAft>
              <a:buClr>
                <a:schemeClr val="dk1"/>
              </a:buClr>
              <a:buSzPts val="1100"/>
              <a:buFont typeface="Arial"/>
              <a:buNone/>
            </a:pPr>
            <a:r>
              <a:rPr lang="en-US" sz="1100"/>
              <a:t>Questions play an important role in the world of learning, whether for a student, a new hire, or any curious mind - we all have questions. Good news is now we have AI to answer all our questions - In this session, I'll share how I independently designed and deployed an AI Q&amp;A platform called Epic using modern cloud-native architecture.</a:t>
            </a:r>
            <a:endParaRPr sz="1100"/>
          </a:p>
          <a:p>
            <a:pPr indent="0" lvl="0" marL="0" rtl="0" algn="l">
              <a:lnSpc>
                <a:spcPct val="115000"/>
              </a:lnSpc>
              <a:spcBef>
                <a:spcPts val="1200"/>
              </a:spcBef>
              <a:spcAft>
                <a:spcPts val="1200"/>
              </a:spcAft>
              <a:buClr>
                <a:schemeClr val="dk1"/>
              </a:buClr>
              <a:buSzPts val="1100"/>
              <a:buFont typeface="Arial"/>
              <a:buNone/>
            </a:pPr>
            <a:r>
              <a:rPr lang="en-US" sz="1100"/>
              <a:t>Epic</a:t>
            </a:r>
            <a:r>
              <a:rPr lang="en-US" sz="1100"/>
              <a:t> is a full-stack web application that allows users to upload books, documents and code and ask complex natural language questions about them. The platform provides intelligent, context-aware answers. My goal today is to share the real-world techniques I used to accelerate developer velocity, reduce infrastructure costs, and build production-ready applications that are scalable and secure and serve a purpose</a:t>
            </a:r>
            <a:endParaRPr sz="1100"/>
          </a:p>
        </p:txBody>
      </p:sp>
      <p:sp>
        <p:nvSpPr>
          <p:cNvPr id="109" name="Google Shape;109;g3734bbd32ba_3_7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783b58da96_0_2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3783b58da96_0_2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lets look into the architecture</a:t>
            </a:r>
            <a:endParaRPr sz="13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I considered all the system design principles for enterprise grade quality and came up with this architecture</a:t>
            </a:r>
            <a:endParaRPr sz="13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When user logs in to the epic library page -</a:t>
            </a:r>
            <a:endParaRPr sz="13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Route53 receives user request and routes to the CDN</a:t>
            </a:r>
            <a:endParaRPr sz="1300">
              <a:latin typeface="Poppins"/>
              <a:ea typeface="Poppins"/>
              <a:cs typeface="Poppins"/>
              <a:sym typeface="Poppins"/>
            </a:endParaRPr>
          </a:p>
          <a:p>
            <a:pPr indent="0" lvl="0" marL="0" rtl="0" algn="l">
              <a:lnSpc>
                <a:spcPct val="100000"/>
              </a:lnSpc>
              <a:spcBef>
                <a:spcPts val="120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783b58da96_0_6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783b58da96_0_6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CDN (CloudFront) serves static frontend files and caches content</a:t>
            </a:r>
            <a:endParaRPr sz="1300">
              <a:latin typeface="Poppins"/>
              <a:ea typeface="Poppins"/>
              <a:cs typeface="Poppins"/>
              <a:sym typeface="Poppins"/>
            </a:endParaRPr>
          </a:p>
          <a:p>
            <a:pPr indent="0" lvl="0" marL="0" rtl="0" algn="l">
              <a:lnSpc>
                <a:spcPct val="100000"/>
              </a:lnSpc>
              <a:spcBef>
                <a:spcPts val="1200"/>
              </a:spcBef>
              <a:spcAft>
                <a:spcPts val="0"/>
              </a:spcAft>
              <a:buSzPts val="1100"/>
              <a:buNone/>
            </a:pPr>
            <a:r>
              <a:t/>
            </a:r>
            <a:endParaRPr sz="1300">
              <a:latin typeface="Poppins"/>
              <a:ea typeface="Poppins"/>
              <a:cs typeface="Poppins"/>
              <a:sym typeface="Poppi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83b58da96_0_6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783b58da96_0_6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Frontend authenticates user through Cognito to get JWT token</a:t>
            </a:r>
            <a:endParaRPr sz="1300">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783b58da96_0_5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783b58da96_0_5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API Gateway receives API requests and validates JWT tokens in the header with Cognito</a:t>
            </a:r>
            <a:endParaRPr sz="1300">
              <a:latin typeface="Poppins"/>
              <a:ea typeface="Poppins"/>
              <a:cs typeface="Poppins"/>
              <a:sym typeface="Poppins"/>
            </a:endParaRPr>
          </a:p>
          <a:p>
            <a:pPr indent="0" lvl="0" marL="0" rtl="0" algn="l">
              <a:spcBef>
                <a:spcPts val="0"/>
              </a:spcBef>
              <a:spcAft>
                <a:spcPts val="0"/>
              </a:spcAft>
              <a:buClr>
                <a:schemeClr val="dk1"/>
              </a:buClr>
              <a:buSzPts val="1400"/>
              <a:buFont typeface="Arial"/>
              <a:buNone/>
            </a:pPr>
            <a:r>
              <a:t/>
            </a:r>
            <a:endParaRPr/>
          </a:p>
          <a:p>
            <a:pPr indent="0" lvl="0" marL="0" rtl="0" algn="l">
              <a:spcBef>
                <a:spcPts val="1200"/>
              </a:spcBef>
              <a:spcAft>
                <a:spcPts val="0"/>
              </a:spcAft>
              <a:buClr>
                <a:schemeClr val="dk1"/>
              </a:buClr>
              <a:buSzPts val="1100"/>
              <a:buFont typeface="Arial"/>
              <a:buNone/>
            </a:pPr>
            <a:r>
              <a:t/>
            </a:r>
            <a:endParaRPr sz="1100"/>
          </a:p>
          <a:p>
            <a:pPr indent="0" lvl="0" marL="0" rtl="0" algn="l">
              <a:lnSpc>
                <a:spcPct val="100000"/>
              </a:lnSpc>
              <a:spcBef>
                <a:spcPts val="1200"/>
              </a:spcBef>
              <a:spcAft>
                <a:spcPts val="0"/>
              </a:spcAft>
              <a:buSzPts val="1100"/>
              <a:buNone/>
            </a:pPr>
            <a:r>
              <a:t/>
            </a:r>
            <a:endParaRPr sz="1300">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83b58da96_0_5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3783b58da96_0_5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latin typeface="Poppins"/>
                <a:ea typeface="Poppins"/>
                <a:cs typeface="Poppins"/>
                <a:sym typeface="Poppins"/>
              </a:rPr>
              <a:t>Appropriate Lambda functions are triggered by API Gateway based on the flow</a:t>
            </a:r>
            <a:endParaRPr/>
          </a:p>
          <a:p>
            <a:pPr indent="0" lvl="0" marL="0" rtl="0" algn="l">
              <a:spcBef>
                <a:spcPts val="1200"/>
              </a:spcBef>
              <a:spcAft>
                <a:spcPts val="0"/>
              </a:spcAft>
              <a:buClr>
                <a:schemeClr val="dk1"/>
              </a:buClr>
              <a:buSzPts val="1100"/>
              <a:buFont typeface="Arial"/>
              <a:buNone/>
            </a:pPr>
            <a:r>
              <a:t/>
            </a:r>
            <a:endParaRPr sz="1100"/>
          </a:p>
          <a:p>
            <a:pPr indent="0" lvl="0" marL="0" rtl="0" algn="l">
              <a:lnSpc>
                <a:spcPct val="100000"/>
              </a:lnSpc>
              <a:spcBef>
                <a:spcPts val="1200"/>
              </a:spcBef>
              <a:spcAft>
                <a:spcPts val="0"/>
              </a:spcAft>
              <a:buSzPts val="1100"/>
              <a:buNone/>
            </a:pPr>
            <a:r>
              <a:t/>
            </a:r>
            <a:endParaRPr sz="1300">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1"/>
          <p:cNvSpPr txBox="1"/>
          <p:nvPr>
            <p:ph type="title"/>
          </p:nvPr>
        </p:nvSpPr>
        <p:spPr>
          <a:xfrm>
            <a:off x="6226576" y="451629"/>
            <a:ext cx="280034" cy="6356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rgbClr val="D9D9D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
          <p:cNvSpPr txBox="1"/>
          <p:nvPr>
            <p:ph idx="1" type="body"/>
          </p:nvPr>
        </p:nvSpPr>
        <p:spPr>
          <a:xfrm>
            <a:off x="560831" y="1502955"/>
            <a:ext cx="8022336" cy="291401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2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 name="Google Shape;18;p21"/>
          <p:cNvSpPr txBox="1"/>
          <p:nvPr>
            <p:ph idx="11" type="ftr"/>
          </p:nvPr>
        </p:nvSpPr>
        <p:spPr>
          <a:xfrm>
            <a:off x="679094" y="4799096"/>
            <a:ext cx="3590925"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0" type="dt"/>
          </p:nvPr>
        </p:nvSpPr>
        <p:spPr>
          <a:xfrm>
            <a:off x="7634430" y="4799164"/>
            <a:ext cx="117665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rgbClr val="66666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showMasterSp="0">
  <p:cSld name="Blank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30"/>
          <p:cNvPicPr preferRelativeResize="0"/>
          <p:nvPr/>
        </p:nvPicPr>
        <p:blipFill rotWithShape="1">
          <a:blip r:embed="rId3">
            <a:alphaModFix/>
          </a:blip>
          <a:srcRect b="2882" l="0" r="0" t="2882"/>
          <a:stretch/>
        </p:blipFill>
        <p:spPr>
          <a:xfrm>
            <a:off x="408425" y="4595551"/>
            <a:ext cx="2118301" cy="22793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showMasterSp="0">
  <p:cSld name="Blank_1_1_1">
    <p:bg>
      <p:bgPr>
        <a:solidFill>
          <a:schemeClr val="lt1"/>
        </a:solidFill>
      </p:bgPr>
    </p:bg>
    <p:spTree>
      <p:nvGrpSpPr>
        <p:cNvPr id="55" name="Shape 55"/>
        <p:cNvGrpSpPr/>
        <p:nvPr/>
      </p:nvGrpSpPr>
      <p:grpSpPr>
        <a:xfrm>
          <a:off x="0" y="0"/>
          <a:ext cx="0" cy="0"/>
          <a:chOff x="0" y="0"/>
          <a:chExt cx="0" cy="0"/>
        </a:xfrm>
      </p:grpSpPr>
      <p:sp>
        <p:nvSpPr>
          <p:cNvPr id="56" name="Google Shape;56;p31"/>
          <p:cNvSpPr/>
          <p:nvPr/>
        </p:nvSpPr>
        <p:spPr>
          <a:xfrm>
            <a:off x="0" y="100"/>
            <a:ext cx="2809800" cy="5143500"/>
          </a:xfrm>
          <a:prstGeom prst="rect">
            <a:avLst/>
          </a:prstGeom>
          <a:solidFill>
            <a:srgbClr val="141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1C1D"/>
              </a:solidFill>
              <a:latin typeface="Arial"/>
              <a:ea typeface="Arial"/>
              <a:cs typeface="Arial"/>
              <a:sym typeface="Arial"/>
            </a:endParaRPr>
          </a:p>
        </p:txBody>
      </p:sp>
      <p:pic>
        <p:nvPicPr>
          <p:cNvPr id="57" name="Google Shape;57;p31"/>
          <p:cNvPicPr preferRelativeResize="0"/>
          <p:nvPr/>
        </p:nvPicPr>
        <p:blipFill rotWithShape="1">
          <a:blip r:embed="rId2">
            <a:alphaModFix/>
          </a:blip>
          <a:srcRect b="2882" l="0" r="0" t="2882"/>
          <a:stretch/>
        </p:blipFill>
        <p:spPr>
          <a:xfrm>
            <a:off x="408425" y="4595551"/>
            <a:ext cx="2118301" cy="227934"/>
          </a:xfrm>
          <a:prstGeom prst="rect">
            <a:avLst/>
          </a:prstGeom>
          <a:noFill/>
          <a:ln>
            <a:noFill/>
          </a:ln>
        </p:spPr>
      </p:pic>
      <p:sp>
        <p:nvSpPr>
          <p:cNvPr id="58" name="Google Shape;58;p31"/>
          <p:cNvSpPr txBox="1"/>
          <p:nvPr>
            <p:ph type="title"/>
          </p:nvPr>
        </p:nvSpPr>
        <p:spPr>
          <a:xfrm>
            <a:off x="436575" y="463025"/>
            <a:ext cx="2063700" cy="873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Font typeface="Montserrat"/>
              <a:buNone/>
              <a:defRPr b="1" sz="2800">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1 2" showMasterSp="0">
  <p:cSld name="Blank_1_1_1_1_2">
    <p:bg>
      <p:bgPr>
        <a:solidFill>
          <a:schemeClr val="lt1"/>
        </a:solidFill>
      </p:bgPr>
    </p:bg>
    <p:spTree>
      <p:nvGrpSpPr>
        <p:cNvPr id="59" name="Shape 59"/>
        <p:cNvGrpSpPr/>
        <p:nvPr/>
      </p:nvGrpSpPr>
      <p:grpSpPr>
        <a:xfrm>
          <a:off x="0" y="0"/>
          <a:ext cx="0" cy="0"/>
          <a:chOff x="0" y="0"/>
          <a:chExt cx="0" cy="0"/>
        </a:xfrm>
      </p:grpSpPr>
      <p:sp>
        <p:nvSpPr>
          <p:cNvPr id="60" name="Google Shape;60;p32"/>
          <p:cNvSpPr/>
          <p:nvPr/>
        </p:nvSpPr>
        <p:spPr>
          <a:xfrm>
            <a:off x="4506450" y="100"/>
            <a:ext cx="4648200" cy="1600200"/>
          </a:xfrm>
          <a:prstGeom prst="rect">
            <a:avLst/>
          </a:prstGeom>
          <a:solidFill>
            <a:srgbClr val="2712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2"/>
          <p:cNvSpPr/>
          <p:nvPr/>
        </p:nvSpPr>
        <p:spPr>
          <a:xfrm>
            <a:off x="4582650" y="1609725"/>
            <a:ext cx="4572000" cy="3533700"/>
          </a:xfrm>
          <a:prstGeom prst="rect">
            <a:avLst/>
          </a:prstGeom>
          <a:solidFill>
            <a:srgbClr val="B398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2"/>
          <p:cNvSpPr/>
          <p:nvPr/>
        </p:nvSpPr>
        <p:spPr>
          <a:xfrm>
            <a:off x="-1225" y="100"/>
            <a:ext cx="4572000" cy="1600200"/>
          </a:xfrm>
          <a:prstGeom prst="rect">
            <a:avLst/>
          </a:prstGeom>
          <a:solidFill>
            <a:srgbClr val="141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p32"/>
          <p:cNvPicPr preferRelativeResize="0"/>
          <p:nvPr/>
        </p:nvPicPr>
        <p:blipFill rotWithShape="1">
          <a:blip r:embed="rId2">
            <a:alphaModFix/>
          </a:blip>
          <a:srcRect b="7285" l="0" r="0" t="7285"/>
          <a:stretch/>
        </p:blipFill>
        <p:spPr>
          <a:xfrm>
            <a:off x="408425" y="4595551"/>
            <a:ext cx="2118301" cy="22793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33"/>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679094" y="4799096"/>
            <a:ext cx="3590925"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7" name="Google Shape;67;p33"/>
          <p:cNvPicPr preferRelativeResize="0"/>
          <p:nvPr/>
        </p:nvPicPr>
        <p:blipFill rotWithShape="1">
          <a:blip r:embed="rId3">
            <a:alphaModFix/>
          </a:blip>
          <a:srcRect b="7285" l="0" r="0" t="7285"/>
          <a:stretch/>
        </p:blipFill>
        <p:spPr>
          <a:xfrm>
            <a:off x="408425" y="4595551"/>
            <a:ext cx="2118301" cy="22793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8" name="Shape 68"/>
        <p:cNvGrpSpPr/>
        <p:nvPr/>
      </p:nvGrpSpPr>
      <p:grpSpPr>
        <a:xfrm>
          <a:off x="0" y="0"/>
          <a:ext cx="0" cy="0"/>
          <a:chOff x="0" y="0"/>
          <a:chExt cx="0" cy="0"/>
        </a:xfrm>
      </p:grpSpPr>
      <p:sp>
        <p:nvSpPr>
          <p:cNvPr id="69" name="Google Shape;69;p34"/>
          <p:cNvSpPr txBox="1"/>
          <p:nvPr>
            <p:ph type="title"/>
          </p:nvPr>
        </p:nvSpPr>
        <p:spPr>
          <a:xfrm>
            <a:off x="6226576" y="451629"/>
            <a:ext cx="280034" cy="6356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rgbClr val="D9D9D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1" type="ftr"/>
          </p:nvPr>
        </p:nvSpPr>
        <p:spPr>
          <a:xfrm>
            <a:off x="679094" y="4799096"/>
            <a:ext cx="3590925"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4"/>
          <p:cNvSpPr txBox="1"/>
          <p:nvPr>
            <p:ph idx="10" type="dt"/>
          </p:nvPr>
        </p:nvSpPr>
        <p:spPr>
          <a:xfrm>
            <a:off x="7634430" y="4799164"/>
            <a:ext cx="117665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rgbClr val="66666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35"/>
          <p:cNvSpPr txBox="1"/>
          <p:nvPr>
            <p:ph type="ctrTitle"/>
          </p:nvPr>
        </p:nvSpPr>
        <p:spPr>
          <a:xfrm>
            <a:off x="311708" y="744575"/>
            <a:ext cx="8520600" cy="2052600"/>
          </a:xfrm>
          <a:prstGeom prst="rect">
            <a:avLst/>
          </a:prstGeom>
          <a:noFill/>
          <a:ln>
            <a:noFill/>
          </a:ln>
        </p:spPr>
        <p:txBody>
          <a:bodyPr anchorCtr="0" anchor="b" bIns="0" lIns="0" spcFirstLastPara="1" rIns="0" wrap="square" tIns="0">
            <a:sp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5" name="Google Shape;75;p35"/>
          <p:cNvSpPr txBox="1"/>
          <p:nvPr>
            <p:ph idx="1" type="subTitle"/>
          </p:nvPr>
        </p:nvSpPr>
        <p:spPr>
          <a:xfrm>
            <a:off x="311700" y="2834125"/>
            <a:ext cx="8520600" cy="7926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35"/>
          <p:cNvSpPr txBox="1"/>
          <p:nvPr>
            <p:ph idx="12" type="sldNum"/>
          </p:nvPr>
        </p:nvSpPr>
        <p:spPr>
          <a:xfrm>
            <a:off x="8472458" y="4663217"/>
            <a:ext cx="5487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sp>
        <p:nvSpPr>
          <p:cNvPr id="78" name="Google Shape;7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0" name="Google Shape;8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1 1 1" showMasterSp="0">
  <p:cSld name="Blank_1_1_1_1_1_1">
    <p:bg>
      <p:bgPr>
        <a:solidFill>
          <a:schemeClr val="lt1"/>
        </a:solidFill>
      </p:bgPr>
    </p:bg>
    <p:spTree>
      <p:nvGrpSpPr>
        <p:cNvPr id="21" name="Shape 21"/>
        <p:cNvGrpSpPr/>
        <p:nvPr/>
      </p:nvGrpSpPr>
      <p:grpSpPr>
        <a:xfrm>
          <a:off x="0" y="0"/>
          <a:ext cx="0" cy="0"/>
          <a:chOff x="0" y="0"/>
          <a:chExt cx="0" cy="0"/>
        </a:xfrm>
      </p:grpSpPr>
      <p:pic>
        <p:nvPicPr>
          <p:cNvPr id="22" name="Google Shape;22;p23"/>
          <p:cNvPicPr preferRelativeResize="0"/>
          <p:nvPr/>
        </p:nvPicPr>
        <p:blipFill rotWithShape="1">
          <a:blip r:embed="rId2">
            <a:alphaModFix/>
          </a:blip>
          <a:srcRect b="1458" l="1767" r="1124" t="0"/>
          <a:stretch/>
        </p:blipFill>
        <p:spPr>
          <a:xfrm>
            <a:off x="-151954" y="-66150"/>
            <a:ext cx="9473060" cy="5271769"/>
          </a:xfrm>
          <a:prstGeom prst="rect">
            <a:avLst/>
          </a:prstGeom>
          <a:solidFill>
            <a:srgbClr val="141138"/>
          </a:solidFill>
          <a:ln>
            <a:noFill/>
          </a:ln>
        </p:spPr>
      </p:pic>
      <p:sp>
        <p:nvSpPr>
          <p:cNvPr id="23" name="Google Shape;23;p23"/>
          <p:cNvSpPr/>
          <p:nvPr/>
        </p:nvSpPr>
        <p:spPr>
          <a:xfrm>
            <a:off x="-151950" y="-64200"/>
            <a:ext cx="9473100" cy="5271900"/>
          </a:xfrm>
          <a:prstGeom prst="rect">
            <a:avLst/>
          </a:prstGeom>
          <a:solidFill>
            <a:srgbClr val="14113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1C1D"/>
              </a:solidFill>
              <a:latin typeface="Arial"/>
              <a:ea typeface="Arial"/>
              <a:cs typeface="Arial"/>
              <a:sym typeface="Arial"/>
            </a:endParaRPr>
          </a:p>
        </p:txBody>
      </p:sp>
      <p:pic>
        <p:nvPicPr>
          <p:cNvPr id="24" name="Google Shape;24;p23"/>
          <p:cNvPicPr preferRelativeResize="0"/>
          <p:nvPr/>
        </p:nvPicPr>
        <p:blipFill rotWithShape="1">
          <a:blip r:embed="rId3">
            <a:alphaModFix/>
          </a:blip>
          <a:srcRect b="2882" l="0" r="0" t="2882"/>
          <a:stretch/>
        </p:blipFill>
        <p:spPr>
          <a:xfrm>
            <a:off x="408425" y="4595551"/>
            <a:ext cx="2118301" cy="22793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22"/>
          <p:cNvPicPr preferRelativeResize="0"/>
          <p:nvPr/>
        </p:nvPicPr>
        <p:blipFill rotWithShape="1">
          <a:blip r:embed="rId3">
            <a:alphaModFix/>
          </a:blip>
          <a:srcRect b="2882" l="0" r="0" t="2882"/>
          <a:stretch/>
        </p:blipFill>
        <p:spPr>
          <a:xfrm>
            <a:off x="408425" y="4595551"/>
            <a:ext cx="2118301" cy="2279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Blank_2">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5"/>
          <p:cNvSpPr txBox="1"/>
          <p:nvPr>
            <p:ph idx="11" type="ftr"/>
          </p:nvPr>
        </p:nvSpPr>
        <p:spPr>
          <a:xfrm>
            <a:off x="679094" y="4799096"/>
            <a:ext cx="3591000" cy="19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2" type="sldNum"/>
          </p:nvPr>
        </p:nvSpPr>
        <p:spPr>
          <a:xfrm>
            <a:off x="6596930" y="471810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pic>
        <p:nvPicPr>
          <p:cNvPr id="30" name="Google Shape;30;p25"/>
          <p:cNvPicPr preferRelativeResize="0"/>
          <p:nvPr/>
        </p:nvPicPr>
        <p:blipFill rotWithShape="1">
          <a:blip r:embed="rId3">
            <a:alphaModFix/>
          </a:blip>
          <a:srcRect b="7285" l="0" r="0" t="7285"/>
          <a:stretch/>
        </p:blipFill>
        <p:spPr>
          <a:xfrm>
            <a:off x="408425" y="4595551"/>
            <a:ext cx="2118301" cy="2279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showMasterSp="0">
  <p:cSld name="Blank_2_1">
    <p:bg>
      <p:bgPr>
        <a:solidFill>
          <a:schemeClr val="lt1"/>
        </a:solidFill>
      </p:bgPr>
    </p:bg>
    <p:spTree>
      <p:nvGrpSpPr>
        <p:cNvPr id="31" name="Shape 31"/>
        <p:cNvGrpSpPr/>
        <p:nvPr/>
      </p:nvGrpSpPr>
      <p:grpSpPr>
        <a:xfrm>
          <a:off x="0" y="0"/>
          <a:ext cx="0" cy="0"/>
          <a:chOff x="0" y="0"/>
          <a:chExt cx="0" cy="0"/>
        </a:xfrm>
      </p:grpSpPr>
      <p:sp>
        <p:nvSpPr>
          <p:cNvPr id="32" name="Google Shape;32;p24"/>
          <p:cNvSpPr txBox="1"/>
          <p:nvPr>
            <p:ph idx="11" type="ftr"/>
          </p:nvPr>
        </p:nvSpPr>
        <p:spPr>
          <a:xfrm>
            <a:off x="679094" y="4799096"/>
            <a:ext cx="3591000" cy="19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4"/>
          <p:cNvSpPr txBox="1"/>
          <p:nvPr>
            <p:ph idx="12" type="sldNum"/>
          </p:nvPr>
        </p:nvSpPr>
        <p:spPr>
          <a:xfrm>
            <a:off x="6596930" y="471810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24"/>
          <p:cNvPicPr preferRelativeResize="0"/>
          <p:nvPr/>
        </p:nvPicPr>
        <p:blipFill rotWithShape="1">
          <a:blip r:embed="rId2">
            <a:alphaModFix/>
          </a:blip>
          <a:srcRect b="7285" l="0" r="0" t="7285"/>
          <a:stretch/>
        </p:blipFill>
        <p:spPr>
          <a:xfrm>
            <a:off x="408425" y="4595551"/>
            <a:ext cx="2118301" cy="2279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1" showMasterSp="0">
  <p:cSld name="Blank_1_1_1_1">
    <p:bg>
      <p:bgPr>
        <a:solidFill>
          <a:schemeClr val="lt1"/>
        </a:solidFill>
      </p:bgPr>
    </p:bg>
    <p:spTree>
      <p:nvGrpSpPr>
        <p:cNvPr id="35" name="Shape 35"/>
        <p:cNvGrpSpPr/>
        <p:nvPr/>
      </p:nvGrpSpPr>
      <p:grpSpPr>
        <a:xfrm>
          <a:off x="0" y="0"/>
          <a:ext cx="0" cy="0"/>
          <a:chOff x="0" y="0"/>
          <a:chExt cx="0" cy="0"/>
        </a:xfrm>
      </p:grpSpPr>
      <p:sp>
        <p:nvSpPr>
          <p:cNvPr id="36" name="Google Shape;36;p26"/>
          <p:cNvSpPr/>
          <p:nvPr/>
        </p:nvSpPr>
        <p:spPr>
          <a:xfrm>
            <a:off x="0" y="100"/>
            <a:ext cx="2809800" cy="5143500"/>
          </a:xfrm>
          <a:prstGeom prst="rect">
            <a:avLst/>
          </a:prstGeom>
          <a:solidFill>
            <a:srgbClr val="141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1C1D"/>
              </a:solidFill>
              <a:latin typeface="Arial"/>
              <a:ea typeface="Arial"/>
              <a:cs typeface="Arial"/>
              <a:sym typeface="Arial"/>
            </a:endParaRPr>
          </a:p>
        </p:txBody>
      </p:sp>
      <p:pic>
        <p:nvPicPr>
          <p:cNvPr id="37" name="Google Shape;37;p26"/>
          <p:cNvPicPr preferRelativeResize="0"/>
          <p:nvPr/>
        </p:nvPicPr>
        <p:blipFill rotWithShape="1">
          <a:blip r:embed="rId2">
            <a:alphaModFix/>
          </a:blip>
          <a:srcRect b="2882" l="0" r="0" t="2882"/>
          <a:stretch/>
        </p:blipFill>
        <p:spPr>
          <a:xfrm>
            <a:off x="408425" y="4595551"/>
            <a:ext cx="2118301" cy="22793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1 1" showMasterSp="0">
  <p:cSld name="Blank_1_1_1_1_1">
    <p:bg>
      <p:bgPr>
        <a:solidFill>
          <a:schemeClr val="lt1"/>
        </a:solidFill>
      </p:bgPr>
    </p:bg>
    <p:spTree>
      <p:nvGrpSpPr>
        <p:cNvPr id="38" name="Shape 38"/>
        <p:cNvGrpSpPr/>
        <p:nvPr/>
      </p:nvGrpSpPr>
      <p:grpSpPr>
        <a:xfrm>
          <a:off x="0" y="0"/>
          <a:ext cx="0" cy="0"/>
          <a:chOff x="0" y="0"/>
          <a:chExt cx="0" cy="0"/>
        </a:xfrm>
      </p:grpSpPr>
      <p:pic>
        <p:nvPicPr>
          <p:cNvPr id="39" name="Google Shape;39;p27"/>
          <p:cNvPicPr preferRelativeResize="0"/>
          <p:nvPr/>
        </p:nvPicPr>
        <p:blipFill rotWithShape="1">
          <a:blip r:embed="rId2">
            <a:alphaModFix/>
          </a:blip>
          <a:srcRect b="0" l="34448" r="34448" t="0"/>
          <a:stretch/>
        </p:blipFill>
        <p:spPr>
          <a:xfrm>
            <a:off x="0" y="0"/>
            <a:ext cx="2809800" cy="5143500"/>
          </a:xfrm>
          <a:prstGeom prst="rect">
            <a:avLst/>
          </a:prstGeom>
          <a:solidFill>
            <a:srgbClr val="141138"/>
          </a:solidFill>
          <a:ln>
            <a:noFill/>
          </a:ln>
        </p:spPr>
      </p:pic>
      <p:sp>
        <p:nvSpPr>
          <p:cNvPr id="40" name="Google Shape;40;p27"/>
          <p:cNvSpPr/>
          <p:nvPr/>
        </p:nvSpPr>
        <p:spPr>
          <a:xfrm>
            <a:off x="0" y="0"/>
            <a:ext cx="2809800" cy="5143500"/>
          </a:xfrm>
          <a:prstGeom prst="rect">
            <a:avLst/>
          </a:prstGeom>
          <a:solidFill>
            <a:srgbClr val="14113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1C1D"/>
              </a:solidFill>
              <a:latin typeface="Arial"/>
              <a:ea typeface="Arial"/>
              <a:cs typeface="Arial"/>
              <a:sym typeface="Arial"/>
            </a:endParaRPr>
          </a:p>
        </p:txBody>
      </p:sp>
      <p:pic>
        <p:nvPicPr>
          <p:cNvPr id="41" name="Google Shape;41;p27"/>
          <p:cNvPicPr preferRelativeResize="0"/>
          <p:nvPr/>
        </p:nvPicPr>
        <p:blipFill rotWithShape="1">
          <a:blip r:embed="rId3">
            <a:alphaModFix/>
          </a:blip>
          <a:srcRect b="2882" l="0" r="0" t="2882"/>
          <a:stretch/>
        </p:blipFill>
        <p:spPr>
          <a:xfrm>
            <a:off x="408425" y="4595551"/>
            <a:ext cx="2118301" cy="227934"/>
          </a:xfrm>
          <a:prstGeom prst="rect">
            <a:avLst/>
          </a:prstGeom>
          <a:noFill/>
          <a:ln>
            <a:noFill/>
          </a:ln>
        </p:spPr>
      </p:pic>
      <p:sp>
        <p:nvSpPr>
          <p:cNvPr id="42" name="Google Shape;42;p27"/>
          <p:cNvSpPr/>
          <p:nvPr/>
        </p:nvSpPr>
        <p:spPr>
          <a:xfrm>
            <a:off x="2809800" y="100"/>
            <a:ext cx="6596100" cy="5143500"/>
          </a:xfrm>
          <a:prstGeom prst="rect">
            <a:avLst/>
          </a:prstGeom>
          <a:solidFill>
            <a:srgbClr val="141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1C1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3" name="Shape 43"/>
        <p:cNvGrpSpPr/>
        <p:nvPr/>
      </p:nvGrpSpPr>
      <p:grpSpPr>
        <a:xfrm>
          <a:off x="0" y="0"/>
          <a:ext cx="0" cy="0"/>
          <a:chOff x="0" y="0"/>
          <a:chExt cx="0" cy="0"/>
        </a:xfrm>
      </p:grpSpPr>
      <p:pic>
        <p:nvPicPr>
          <p:cNvPr id="44" name="Google Shape;44;p28"/>
          <p:cNvPicPr preferRelativeResize="0"/>
          <p:nvPr/>
        </p:nvPicPr>
        <p:blipFill rotWithShape="1">
          <a:blip r:embed="rId2">
            <a:alphaModFix/>
          </a:blip>
          <a:srcRect b="0" l="0" r="0" t="0"/>
          <a:stretch/>
        </p:blipFill>
        <p:spPr>
          <a:xfrm>
            <a:off x="0" y="0"/>
            <a:ext cx="9143999" cy="4667250"/>
          </a:xfrm>
          <a:prstGeom prst="rect">
            <a:avLst/>
          </a:prstGeom>
          <a:noFill/>
          <a:ln>
            <a:noFill/>
          </a:ln>
        </p:spPr>
      </p:pic>
      <p:sp>
        <p:nvSpPr>
          <p:cNvPr id="45" name="Google Shape;45;p28"/>
          <p:cNvSpPr txBox="1"/>
          <p:nvPr>
            <p:ph type="title"/>
          </p:nvPr>
        </p:nvSpPr>
        <p:spPr>
          <a:xfrm>
            <a:off x="6226576" y="451629"/>
            <a:ext cx="280034" cy="6356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rgbClr val="D9D9D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8"/>
          <p:cNvSpPr txBox="1"/>
          <p:nvPr>
            <p:ph idx="1" type="body"/>
          </p:nvPr>
        </p:nvSpPr>
        <p:spPr>
          <a:xfrm>
            <a:off x="407349" y="1131788"/>
            <a:ext cx="3754120" cy="352996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8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28"/>
          <p:cNvSpPr txBox="1"/>
          <p:nvPr>
            <p:ph idx="2" type="body"/>
          </p:nvPr>
        </p:nvSpPr>
        <p:spPr>
          <a:xfrm>
            <a:off x="4707866" y="1151652"/>
            <a:ext cx="3781425" cy="338962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8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28"/>
          <p:cNvSpPr txBox="1"/>
          <p:nvPr>
            <p:ph idx="11" type="ftr"/>
          </p:nvPr>
        </p:nvSpPr>
        <p:spPr>
          <a:xfrm>
            <a:off x="679094" y="4799096"/>
            <a:ext cx="3590925"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8"/>
          <p:cNvSpPr txBox="1"/>
          <p:nvPr>
            <p:ph idx="10" type="dt"/>
          </p:nvPr>
        </p:nvSpPr>
        <p:spPr>
          <a:xfrm>
            <a:off x="7634430" y="4799164"/>
            <a:ext cx="117665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200">
                <a:solidFill>
                  <a:srgbClr val="66666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rgbClr val="B398FF">
            <a:alpha val="10980"/>
          </a:srgbClr>
        </a:solidFill>
      </p:bgPr>
    </p:bg>
    <p:spTree>
      <p:nvGrpSpPr>
        <p:cNvPr id="51" name="Shape 51"/>
        <p:cNvGrpSpPr/>
        <p:nvPr/>
      </p:nvGrpSpPr>
      <p:grpSpPr>
        <a:xfrm>
          <a:off x="0" y="0"/>
          <a:ext cx="0" cy="0"/>
          <a:chOff x="0" y="0"/>
          <a:chExt cx="0" cy="0"/>
        </a:xfrm>
      </p:grpSpPr>
      <p:sp>
        <p:nvSpPr>
          <p:cNvPr id="52" name="Google Shape;52;p29"/>
          <p:cNvSpPr txBox="1"/>
          <p:nvPr>
            <p:ph idx="12" type="sldNum"/>
          </p:nvPr>
        </p:nvSpPr>
        <p:spPr>
          <a:xfrm>
            <a:off x="6596930" y="471810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73F1BC"/>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6226576" y="451629"/>
            <a:ext cx="280034" cy="63563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rgbClr val="D9D9D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0"/>
          <p:cNvSpPr txBox="1"/>
          <p:nvPr>
            <p:ph idx="1" type="body"/>
          </p:nvPr>
        </p:nvSpPr>
        <p:spPr>
          <a:xfrm>
            <a:off x="560831" y="1502955"/>
            <a:ext cx="8022336" cy="291401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0"/>
          <p:cNvSpPr txBox="1"/>
          <p:nvPr>
            <p:ph idx="11" type="ftr"/>
          </p:nvPr>
        </p:nvSpPr>
        <p:spPr>
          <a:xfrm>
            <a:off x="679094" y="4799096"/>
            <a:ext cx="3590925" cy="19621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20"/>
          <p:cNvSpPr txBox="1"/>
          <p:nvPr>
            <p:ph idx="10" type="dt"/>
          </p:nvPr>
        </p:nvSpPr>
        <p:spPr>
          <a:xfrm>
            <a:off x="7634430" y="4799164"/>
            <a:ext cx="1176654" cy="19621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66666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26.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2"/>
          <p:cNvSpPr txBox="1"/>
          <p:nvPr/>
        </p:nvSpPr>
        <p:spPr>
          <a:xfrm>
            <a:off x="575100" y="2052400"/>
            <a:ext cx="7422300" cy="1784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5500"/>
              <a:buFont typeface="Arial"/>
              <a:buNone/>
            </a:pPr>
            <a:r>
              <a:rPr b="1" i="0" lang="en-US" sz="3800" u="none" cap="none" strike="noStrike">
                <a:solidFill>
                  <a:schemeClr val="lt1"/>
                </a:solidFill>
                <a:latin typeface="Poppins"/>
                <a:ea typeface="Poppins"/>
                <a:cs typeface="Poppins"/>
                <a:sym typeface="Poppins"/>
              </a:rPr>
              <a:t>Building Enterprise grade AI Systems Solo with LLMs &amp; AWS </a:t>
            </a:r>
            <a:endParaRPr b="1" i="0" sz="3800" u="none" cap="none" strike="noStrike">
              <a:solidFill>
                <a:schemeClr val="lt1"/>
              </a:solidFill>
              <a:latin typeface="Poppins"/>
              <a:ea typeface="Poppins"/>
              <a:cs typeface="Poppins"/>
              <a:sym typeface="Poppins"/>
            </a:endParaRPr>
          </a:p>
        </p:txBody>
      </p:sp>
      <p:sp>
        <p:nvSpPr>
          <p:cNvPr id="87" name="Google Shape;87;p2"/>
          <p:cNvSpPr txBox="1"/>
          <p:nvPr/>
        </p:nvSpPr>
        <p:spPr>
          <a:xfrm>
            <a:off x="575100" y="4430725"/>
            <a:ext cx="7106100" cy="4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398FF"/>
                </a:solidFill>
                <a:latin typeface="Poppins SemiBold"/>
                <a:ea typeface="Poppins SemiBold"/>
                <a:cs typeface="Poppins SemiBold"/>
                <a:sym typeface="Poppins SemiBold"/>
              </a:rPr>
              <a:t>MGM GRAND, LAS VEGAS</a:t>
            </a:r>
            <a:endParaRPr b="0" i="0" sz="1800" u="none" cap="none" strike="noStrike">
              <a:solidFill>
                <a:srgbClr val="B398FF"/>
              </a:solidFill>
              <a:latin typeface="Poppins SemiBold"/>
              <a:ea typeface="Poppins SemiBold"/>
              <a:cs typeface="Poppins SemiBold"/>
              <a:sym typeface="Poppins SemiBold"/>
            </a:endParaRPr>
          </a:p>
        </p:txBody>
      </p:sp>
      <p:sp>
        <p:nvSpPr>
          <p:cNvPr id="88" name="Google Shape;88;p2"/>
          <p:cNvSpPr txBox="1"/>
          <p:nvPr/>
        </p:nvSpPr>
        <p:spPr>
          <a:xfrm>
            <a:off x="6525700" y="4212625"/>
            <a:ext cx="2163900" cy="636300"/>
          </a:xfrm>
          <a:prstGeom prst="rect">
            <a:avLst/>
          </a:prstGeom>
          <a:noFill/>
          <a:ln>
            <a:noFill/>
          </a:ln>
        </p:spPr>
        <p:txBody>
          <a:bodyPr anchorCtr="0" anchor="t" bIns="91425" lIns="91425" spcFirstLastPara="1" rIns="91425" wrap="square" tIns="91425">
            <a:noAutofit/>
          </a:bodyPr>
          <a:lstStyle/>
          <a:p>
            <a:pPr indent="0" lvl="0" marL="0" marR="0" rtl="0" algn="r">
              <a:lnSpc>
                <a:spcPct val="70000"/>
              </a:lnSpc>
              <a:spcBef>
                <a:spcPts val="0"/>
              </a:spcBef>
              <a:spcAft>
                <a:spcPts val="0"/>
              </a:spcAft>
              <a:buClr>
                <a:srgbClr val="000000"/>
              </a:buClr>
              <a:buSzPts val="2500"/>
              <a:buFont typeface="Arial"/>
              <a:buNone/>
            </a:pPr>
            <a:r>
              <a:rPr b="1" i="0" lang="en-US" sz="2500" u="none" cap="none" strike="noStrike">
                <a:solidFill>
                  <a:schemeClr val="lt1"/>
                </a:solidFill>
                <a:latin typeface="Poppins"/>
                <a:ea typeface="Poppins"/>
                <a:cs typeface="Poppins"/>
                <a:sym typeface="Poppins"/>
              </a:rPr>
              <a:t>AUGUST </a:t>
            </a:r>
            <a:r>
              <a:rPr b="1" i="0" lang="en-US" sz="2500" u="none" cap="none" strike="noStrike">
                <a:solidFill>
                  <a:srgbClr val="30DDC1"/>
                </a:solidFill>
                <a:latin typeface="Poppins"/>
                <a:ea typeface="Poppins"/>
                <a:cs typeface="Poppins"/>
                <a:sym typeface="Poppins"/>
              </a:rPr>
              <a:t>11-13, 2025</a:t>
            </a:r>
            <a:endParaRPr b="1" i="0" sz="2500" u="none" cap="none" strike="noStrike">
              <a:solidFill>
                <a:srgbClr val="30DDC1"/>
              </a:solidFill>
              <a:latin typeface="Poppins"/>
              <a:ea typeface="Poppins"/>
              <a:cs typeface="Poppins"/>
              <a:sym typeface="Poppins"/>
            </a:endParaRPr>
          </a:p>
        </p:txBody>
      </p:sp>
      <p:pic>
        <p:nvPicPr>
          <p:cNvPr id="89" name="Google Shape;89;p2" title="ai4 2025 white.png"/>
          <p:cNvPicPr preferRelativeResize="0"/>
          <p:nvPr/>
        </p:nvPicPr>
        <p:blipFill rotWithShape="1">
          <a:blip r:embed="rId4">
            <a:alphaModFix/>
          </a:blip>
          <a:srcRect b="0" l="0" r="0" t="0"/>
          <a:stretch/>
        </p:blipFill>
        <p:spPr>
          <a:xfrm>
            <a:off x="387175" y="543750"/>
            <a:ext cx="3034149" cy="1291126"/>
          </a:xfrm>
          <a:prstGeom prst="rect">
            <a:avLst/>
          </a:prstGeom>
          <a:noFill/>
          <a:ln>
            <a:noFill/>
          </a:ln>
        </p:spPr>
      </p:pic>
      <p:sp>
        <p:nvSpPr>
          <p:cNvPr id="90" name="Google Shape;90;p2"/>
          <p:cNvSpPr txBox="1"/>
          <p:nvPr/>
        </p:nvSpPr>
        <p:spPr>
          <a:xfrm>
            <a:off x="575100" y="3897325"/>
            <a:ext cx="7106100" cy="4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1"/>
                </a:solidFill>
                <a:latin typeface="Poppins SemiBold"/>
                <a:ea typeface="Poppins SemiBold"/>
                <a:cs typeface="Poppins SemiBold"/>
                <a:sym typeface="Poppins SemiBold"/>
              </a:rPr>
              <a:t>Soujanya Vullam</a:t>
            </a:r>
            <a:endParaRPr sz="1800">
              <a:solidFill>
                <a:schemeClr val="lt1"/>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id="143" name="Google Shape;143;g3783b58da96_0_40" title="Arch diagram 1 - Page 7.png"/>
          <p:cNvPicPr preferRelativeResize="0"/>
          <p:nvPr/>
        </p:nvPicPr>
        <p:blipFill>
          <a:blip r:embed="rId3">
            <a:alphaModFix/>
          </a:blip>
          <a:stretch>
            <a:fillRect/>
          </a:stretch>
        </p:blipFill>
        <p:spPr>
          <a:xfrm>
            <a:off x="1371600" y="0"/>
            <a:ext cx="6768891"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pic>
        <p:nvPicPr>
          <p:cNvPr id="148" name="Google Shape;148;g3783b58da96_0_35" title="Arch diagram 1 - Page 8.png"/>
          <p:cNvPicPr preferRelativeResize="0"/>
          <p:nvPr/>
        </p:nvPicPr>
        <p:blipFill>
          <a:blip r:embed="rId3">
            <a:alphaModFix/>
          </a:blip>
          <a:stretch>
            <a:fillRect/>
          </a:stretch>
        </p:blipFill>
        <p:spPr>
          <a:xfrm>
            <a:off x="1371600" y="0"/>
            <a:ext cx="6768891"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783b58da96_0_5"/>
          <p:cNvSpPr txBox="1"/>
          <p:nvPr/>
        </p:nvSpPr>
        <p:spPr>
          <a:xfrm>
            <a:off x="397000" y="353225"/>
            <a:ext cx="8189400" cy="748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400" u="none" cap="none" strike="noStrike">
                <a:solidFill>
                  <a:srgbClr val="5E2DE3"/>
                </a:solidFill>
                <a:latin typeface="Poppins"/>
                <a:ea typeface="Poppins"/>
                <a:cs typeface="Poppins"/>
                <a:sym typeface="Poppins"/>
              </a:rPr>
              <a:t>Achieving Enterprise Grade: First Design Decisions</a:t>
            </a:r>
            <a:endParaRPr b="1" i="0" sz="3600" u="none" cap="none" strike="noStrike">
              <a:solidFill>
                <a:schemeClr val="dk1"/>
              </a:solidFill>
              <a:latin typeface="Poppins"/>
              <a:ea typeface="Poppins"/>
              <a:cs typeface="Poppins"/>
              <a:sym typeface="Poppins"/>
            </a:endParaRPr>
          </a:p>
        </p:txBody>
      </p:sp>
      <p:sp>
        <p:nvSpPr>
          <p:cNvPr id="154" name="Google Shape;154;g3783b58da96_0_5"/>
          <p:cNvSpPr/>
          <p:nvPr/>
        </p:nvSpPr>
        <p:spPr>
          <a:xfrm>
            <a:off x="581950" y="1291150"/>
            <a:ext cx="16650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3783b58da96_0_5"/>
          <p:cNvSpPr txBox="1"/>
          <p:nvPr/>
        </p:nvSpPr>
        <p:spPr>
          <a:xfrm>
            <a:off x="630550" y="2051550"/>
            <a:ext cx="1752900" cy="18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156" name="Google Shape;156;g3783b58da96_0_5"/>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
        <p:nvSpPr>
          <p:cNvPr id="157" name="Google Shape;157;g3783b58da96_0_5"/>
          <p:cNvSpPr/>
          <p:nvPr/>
        </p:nvSpPr>
        <p:spPr>
          <a:xfrm>
            <a:off x="581950" y="1291150"/>
            <a:ext cx="17229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3783b58da96_0_5"/>
          <p:cNvSpPr txBox="1"/>
          <p:nvPr/>
        </p:nvSpPr>
        <p:spPr>
          <a:xfrm>
            <a:off x="630550" y="2051550"/>
            <a:ext cx="1722900" cy="16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159" name="Google Shape;159;g3783b58da96_0_5"/>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783b58da96_0_114"/>
          <p:cNvSpPr/>
          <p:nvPr/>
        </p:nvSpPr>
        <p:spPr>
          <a:xfrm>
            <a:off x="2752900" y="1291150"/>
            <a:ext cx="1722900" cy="2997900"/>
          </a:xfrm>
          <a:prstGeom prst="roundRect">
            <a:avLst>
              <a:gd fmla="val 16667" name="adj"/>
            </a:avLst>
          </a:prstGeom>
          <a:solidFill>
            <a:srgbClr val="E3FF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3783b58da96_0_114"/>
          <p:cNvSpPr txBox="1"/>
          <p:nvPr/>
        </p:nvSpPr>
        <p:spPr>
          <a:xfrm>
            <a:off x="397000" y="353225"/>
            <a:ext cx="8189400" cy="748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400" u="none" cap="none" strike="noStrike">
                <a:solidFill>
                  <a:srgbClr val="5E2DE3"/>
                </a:solidFill>
                <a:latin typeface="Poppins"/>
                <a:ea typeface="Poppins"/>
                <a:cs typeface="Poppins"/>
                <a:sym typeface="Poppins"/>
              </a:rPr>
              <a:t>Achieving Enterprise Grade: First Design Decisions</a:t>
            </a:r>
            <a:endParaRPr b="1" i="0" sz="3600" u="none" cap="none" strike="noStrike">
              <a:solidFill>
                <a:schemeClr val="dk1"/>
              </a:solidFill>
              <a:latin typeface="Poppins"/>
              <a:ea typeface="Poppins"/>
              <a:cs typeface="Poppins"/>
              <a:sym typeface="Poppins"/>
            </a:endParaRPr>
          </a:p>
        </p:txBody>
      </p:sp>
      <p:sp>
        <p:nvSpPr>
          <p:cNvPr id="166" name="Google Shape;166;g3783b58da96_0_114"/>
          <p:cNvSpPr txBox="1"/>
          <p:nvPr/>
        </p:nvSpPr>
        <p:spPr>
          <a:xfrm>
            <a:off x="2790025" y="2028275"/>
            <a:ext cx="1579800" cy="20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Unlimited storage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DDoS protection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Sub-100ms global latency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p:txBody>
      </p:sp>
      <p:sp>
        <p:nvSpPr>
          <p:cNvPr id="167" name="Google Shape;167;g3783b58da96_0_114"/>
          <p:cNvSpPr txBox="1"/>
          <p:nvPr/>
        </p:nvSpPr>
        <p:spPr>
          <a:xfrm>
            <a:off x="2752900" y="1451958"/>
            <a:ext cx="1413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S3 +CDN</a:t>
            </a:r>
            <a:endParaRPr b="1" i="0" sz="2100" u="none" cap="none" strike="noStrike">
              <a:solidFill>
                <a:schemeClr val="dk1"/>
              </a:solidFill>
              <a:latin typeface="Poppins"/>
              <a:ea typeface="Poppins"/>
              <a:cs typeface="Poppins"/>
              <a:sym typeface="Poppins"/>
            </a:endParaRPr>
          </a:p>
        </p:txBody>
      </p:sp>
      <p:sp>
        <p:nvSpPr>
          <p:cNvPr id="168" name="Google Shape;168;g3783b58da96_0_114"/>
          <p:cNvSpPr/>
          <p:nvPr/>
        </p:nvSpPr>
        <p:spPr>
          <a:xfrm>
            <a:off x="581950" y="1291150"/>
            <a:ext cx="16650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3783b58da96_0_114"/>
          <p:cNvSpPr txBox="1"/>
          <p:nvPr/>
        </p:nvSpPr>
        <p:spPr>
          <a:xfrm>
            <a:off x="630550" y="2051550"/>
            <a:ext cx="1722900" cy="16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170" name="Google Shape;170;g3783b58da96_0_114"/>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
        <p:nvSpPr>
          <p:cNvPr id="171" name="Google Shape;171;g3783b58da96_0_114"/>
          <p:cNvSpPr/>
          <p:nvPr/>
        </p:nvSpPr>
        <p:spPr>
          <a:xfrm>
            <a:off x="581950" y="1291150"/>
            <a:ext cx="17229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3783b58da96_0_114"/>
          <p:cNvSpPr txBox="1"/>
          <p:nvPr/>
        </p:nvSpPr>
        <p:spPr>
          <a:xfrm>
            <a:off x="630550" y="2051550"/>
            <a:ext cx="1722900" cy="16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173" name="Google Shape;173;g3783b58da96_0_114"/>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783b58da96_0_130"/>
          <p:cNvSpPr/>
          <p:nvPr/>
        </p:nvSpPr>
        <p:spPr>
          <a:xfrm>
            <a:off x="2752900" y="1291150"/>
            <a:ext cx="1722900" cy="2997900"/>
          </a:xfrm>
          <a:prstGeom prst="roundRect">
            <a:avLst>
              <a:gd fmla="val 16667" name="adj"/>
            </a:avLst>
          </a:prstGeom>
          <a:solidFill>
            <a:srgbClr val="E3FF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3783b58da96_0_130"/>
          <p:cNvSpPr txBox="1"/>
          <p:nvPr/>
        </p:nvSpPr>
        <p:spPr>
          <a:xfrm>
            <a:off x="473200" y="353225"/>
            <a:ext cx="8189400" cy="748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400" u="none" cap="none" strike="noStrike">
                <a:solidFill>
                  <a:srgbClr val="5E2DE3"/>
                </a:solidFill>
                <a:latin typeface="Poppins"/>
                <a:ea typeface="Poppins"/>
                <a:cs typeface="Poppins"/>
                <a:sym typeface="Poppins"/>
              </a:rPr>
              <a:t>Achieving Enterprise Grade: First Design Decisions</a:t>
            </a:r>
            <a:endParaRPr b="1" i="0" sz="3600" u="none" cap="none" strike="noStrike">
              <a:solidFill>
                <a:schemeClr val="dk1"/>
              </a:solidFill>
              <a:latin typeface="Poppins"/>
              <a:ea typeface="Poppins"/>
              <a:cs typeface="Poppins"/>
              <a:sym typeface="Poppins"/>
            </a:endParaRPr>
          </a:p>
        </p:txBody>
      </p:sp>
      <p:sp>
        <p:nvSpPr>
          <p:cNvPr id="180" name="Google Shape;180;g3783b58da96_0_130"/>
          <p:cNvSpPr txBox="1"/>
          <p:nvPr/>
        </p:nvSpPr>
        <p:spPr>
          <a:xfrm>
            <a:off x="2790025" y="2028275"/>
            <a:ext cx="1579800" cy="20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Unlimited storage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DDoS protection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Sub-100ms global latency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p:txBody>
      </p:sp>
      <p:sp>
        <p:nvSpPr>
          <p:cNvPr id="181" name="Google Shape;181;g3783b58da96_0_130"/>
          <p:cNvSpPr txBox="1"/>
          <p:nvPr/>
        </p:nvSpPr>
        <p:spPr>
          <a:xfrm>
            <a:off x="2752900" y="1451958"/>
            <a:ext cx="1413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S3 +CDN</a:t>
            </a:r>
            <a:endParaRPr b="1" i="0" sz="2100" u="none" cap="none" strike="noStrike">
              <a:solidFill>
                <a:schemeClr val="dk1"/>
              </a:solidFill>
              <a:latin typeface="Poppins"/>
              <a:ea typeface="Poppins"/>
              <a:cs typeface="Poppins"/>
              <a:sym typeface="Poppins"/>
            </a:endParaRPr>
          </a:p>
        </p:txBody>
      </p:sp>
      <p:sp>
        <p:nvSpPr>
          <p:cNvPr id="182" name="Google Shape;182;g3783b58da96_0_130"/>
          <p:cNvSpPr/>
          <p:nvPr/>
        </p:nvSpPr>
        <p:spPr>
          <a:xfrm>
            <a:off x="581950" y="1291150"/>
            <a:ext cx="16650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3783b58da96_0_130"/>
          <p:cNvSpPr txBox="1"/>
          <p:nvPr/>
        </p:nvSpPr>
        <p:spPr>
          <a:xfrm>
            <a:off x="630550" y="2051550"/>
            <a:ext cx="1722900" cy="16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184" name="Google Shape;184;g3783b58da96_0_130"/>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
        <p:nvSpPr>
          <p:cNvPr id="185" name="Google Shape;185;g3783b58da96_0_130"/>
          <p:cNvSpPr/>
          <p:nvPr/>
        </p:nvSpPr>
        <p:spPr>
          <a:xfrm>
            <a:off x="4874725" y="1333775"/>
            <a:ext cx="16650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3783b58da96_0_130"/>
          <p:cNvSpPr txBox="1"/>
          <p:nvPr/>
        </p:nvSpPr>
        <p:spPr>
          <a:xfrm>
            <a:off x="4934550" y="1921825"/>
            <a:ext cx="1722900" cy="20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99.95% availability with built-in fault tolerance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Authentication integration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Sub-100ms cold starts</a:t>
            </a:r>
            <a:endParaRPr b="0" i="0" sz="1300" u="none" cap="none" strike="noStrike">
              <a:solidFill>
                <a:schemeClr val="dk1"/>
              </a:solidFill>
              <a:latin typeface="Noto Sans Symbols"/>
              <a:ea typeface="Noto Sans Symbols"/>
              <a:cs typeface="Noto Sans Symbols"/>
              <a:sym typeface="Noto Sans Symbols"/>
            </a:endParaRPr>
          </a:p>
        </p:txBody>
      </p:sp>
      <p:sp>
        <p:nvSpPr>
          <p:cNvPr id="187" name="Google Shape;187;g3783b58da96_0_130"/>
          <p:cNvSpPr txBox="1"/>
          <p:nvPr/>
        </p:nvSpPr>
        <p:spPr>
          <a:xfrm>
            <a:off x="4884400" y="1441250"/>
            <a:ext cx="14943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API Gateway + Lambda</a:t>
            </a:r>
            <a:endParaRPr b="1" i="0" sz="15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
        <p:nvSpPr>
          <p:cNvPr id="188" name="Google Shape;188;g3783b58da96_0_130"/>
          <p:cNvSpPr/>
          <p:nvPr/>
        </p:nvSpPr>
        <p:spPr>
          <a:xfrm>
            <a:off x="581950" y="1291150"/>
            <a:ext cx="17229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783b58da96_0_130"/>
          <p:cNvSpPr txBox="1"/>
          <p:nvPr/>
        </p:nvSpPr>
        <p:spPr>
          <a:xfrm>
            <a:off x="630550" y="2051550"/>
            <a:ext cx="1722900" cy="16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190" name="Google Shape;190;g3783b58da96_0_130"/>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783b58da96_0_146"/>
          <p:cNvSpPr/>
          <p:nvPr/>
        </p:nvSpPr>
        <p:spPr>
          <a:xfrm>
            <a:off x="2752900" y="1291150"/>
            <a:ext cx="1722900" cy="2997900"/>
          </a:xfrm>
          <a:prstGeom prst="roundRect">
            <a:avLst>
              <a:gd fmla="val 16667" name="adj"/>
            </a:avLst>
          </a:prstGeom>
          <a:solidFill>
            <a:srgbClr val="E3FF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3783b58da96_0_146"/>
          <p:cNvSpPr txBox="1"/>
          <p:nvPr/>
        </p:nvSpPr>
        <p:spPr>
          <a:xfrm>
            <a:off x="397000" y="353225"/>
            <a:ext cx="8189400" cy="748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400" u="none" cap="none" strike="noStrike">
                <a:solidFill>
                  <a:srgbClr val="5E2DE3"/>
                </a:solidFill>
                <a:latin typeface="Poppins"/>
                <a:ea typeface="Poppins"/>
                <a:cs typeface="Poppins"/>
                <a:sym typeface="Poppins"/>
              </a:rPr>
              <a:t>Achieving Enterprise Grade: First Design Decisions</a:t>
            </a:r>
            <a:endParaRPr b="1" i="0" sz="3600" u="none" cap="none" strike="noStrike">
              <a:solidFill>
                <a:schemeClr val="dk1"/>
              </a:solidFill>
              <a:latin typeface="Poppins"/>
              <a:ea typeface="Poppins"/>
              <a:cs typeface="Poppins"/>
              <a:sym typeface="Poppins"/>
            </a:endParaRPr>
          </a:p>
        </p:txBody>
      </p:sp>
      <p:sp>
        <p:nvSpPr>
          <p:cNvPr id="197" name="Google Shape;197;g3783b58da96_0_146"/>
          <p:cNvSpPr txBox="1"/>
          <p:nvPr/>
        </p:nvSpPr>
        <p:spPr>
          <a:xfrm>
            <a:off x="2790025" y="2028275"/>
            <a:ext cx="1579800" cy="20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Unlimited storage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DDoS protection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Sub-100ms global latency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p:txBody>
      </p:sp>
      <p:sp>
        <p:nvSpPr>
          <p:cNvPr id="198" name="Google Shape;198;g3783b58da96_0_146"/>
          <p:cNvSpPr txBox="1"/>
          <p:nvPr/>
        </p:nvSpPr>
        <p:spPr>
          <a:xfrm>
            <a:off x="2752900" y="1451958"/>
            <a:ext cx="1413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S3 +CDN</a:t>
            </a:r>
            <a:endParaRPr b="1" i="0" sz="2100" u="none" cap="none" strike="noStrike">
              <a:solidFill>
                <a:schemeClr val="dk1"/>
              </a:solidFill>
              <a:latin typeface="Poppins"/>
              <a:ea typeface="Poppins"/>
              <a:cs typeface="Poppins"/>
              <a:sym typeface="Poppins"/>
            </a:endParaRPr>
          </a:p>
        </p:txBody>
      </p:sp>
      <p:sp>
        <p:nvSpPr>
          <p:cNvPr id="199" name="Google Shape;199;g3783b58da96_0_146"/>
          <p:cNvSpPr/>
          <p:nvPr/>
        </p:nvSpPr>
        <p:spPr>
          <a:xfrm>
            <a:off x="581950" y="1291150"/>
            <a:ext cx="17229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3783b58da96_0_146"/>
          <p:cNvSpPr txBox="1"/>
          <p:nvPr/>
        </p:nvSpPr>
        <p:spPr>
          <a:xfrm>
            <a:off x="630550" y="2051550"/>
            <a:ext cx="1722900" cy="16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No data retention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Flexibility with model usage</a:t>
            </a:r>
            <a:endParaRPr b="0" i="0" sz="1300" u="none" cap="none" strike="noStrike">
              <a:solidFill>
                <a:schemeClr val="dk1"/>
              </a:solidFill>
              <a:latin typeface="Noto Sans Symbols"/>
              <a:ea typeface="Noto Sans Symbols"/>
              <a:cs typeface="Noto Sans Symbols"/>
              <a:sym typeface="Noto Sans Symbols"/>
            </a:endParaRPr>
          </a:p>
        </p:txBody>
      </p:sp>
      <p:sp>
        <p:nvSpPr>
          <p:cNvPr id="201" name="Google Shape;201;g3783b58da96_0_146"/>
          <p:cNvSpPr txBox="1"/>
          <p:nvPr/>
        </p:nvSpPr>
        <p:spPr>
          <a:xfrm>
            <a:off x="667300" y="1463600"/>
            <a:ext cx="1579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800"/>
              <a:buFont typeface="Arial"/>
              <a:buNone/>
            </a:pPr>
            <a:r>
              <a:rPr b="1" i="0" lang="en-US" sz="1500" u="none" cap="none" strike="noStrike">
                <a:solidFill>
                  <a:schemeClr val="dk1"/>
                </a:solidFill>
                <a:latin typeface="Poppins"/>
                <a:ea typeface="Poppins"/>
                <a:cs typeface="Poppins"/>
                <a:sym typeface="Poppins"/>
              </a:rPr>
              <a:t>AWS Bedrock</a:t>
            </a:r>
            <a:endParaRPr b="1" i="0" sz="21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
        <p:nvSpPr>
          <p:cNvPr id="202" name="Google Shape;202;g3783b58da96_0_146"/>
          <p:cNvSpPr/>
          <p:nvPr/>
        </p:nvSpPr>
        <p:spPr>
          <a:xfrm>
            <a:off x="6969475" y="1333775"/>
            <a:ext cx="1722900" cy="2997900"/>
          </a:xfrm>
          <a:prstGeom prst="roundRect">
            <a:avLst>
              <a:gd fmla="val 16667" name="adj"/>
            </a:avLst>
          </a:prstGeom>
          <a:solidFill>
            <a:srgbClr val="E3FF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3783b58da96_0_146"/>
          <p:cNvSpPr txBox="1"/>
          <p:nvPr/>
        </p:nvSpPr>
        <p:spPr>
          <a:xfrm>
            <a:off x="7006600" y="2083825"/>
            <a:ext cx="1579800" cy="20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Redundancy and 99.999% Availability</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Encryption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Sub-millisecond latency</a:t>
            </a:r>
            <a:endParaRPr b="0" i="0" sz="1300" u="none" cap="none" strike="noStrike">
              <a:solidFill>
                <a:schemeClr val="dk1"/>
              </a:solidFill>
              <a:latin typeface="Noto Sans Symbols"/>
              <a:ea typeface="Noto Sans Symbols"/>
              <a:cs typeface="Noto Sans Symbols"/>
              <a:sym typeface="Noto Sans Symbols"/>
            </a:endParaRPr>
          </a:p>
        </p:txBody>
      </p:sp>
      <p:sp>
        <p:nvSpPr>
          <p:cNvPr id="204" name="Google Shape;204;g3783b58da96_0_146"/>
          <p:cNvSpPr txBox="1"/>
          <p:nvPr/>
        </p:nvSpPr>
        <p:spPr>
          <a:xfrm>
            <a:off x="7014850" y="1437321"/>
            <a:ext cx="1413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DynamoDB</a:t>
            </a:r>
            <a:endParaRPr b="1" i="0" sz="2100" u="none" cap="none" strike="noStrike">
              <a:solidFill>
                <a:schemeClr val="dk1"/>
              </a:solidFill>
              <a:latin typeface="Poppins"/>
              <a:ea typeface="Poppins"/>
              <a:cs typeface="Poppins"/>
              <a:sym typeface="Poppins"/>
            </a:endParaRPr>
          </a:p>
        </p:txBody>
      </p:sp>
      <p:sp>
        <p:nvSpPr>
          <p:cNvPr id="205" name="Google Shape;205;g3783b58da96_0_146"/>
          <p:cNvSpPr/>
          <p:nvPr/>
        </p:nvSpPr>
        <p:spPr>
          <a:xfrm>
            <a:off x="4874725" y="1333775"/>
            <a:ext cx="16650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3783b58da96_0_146"/>
          <p:cNvSpPr txBox="1"/>
          <p:nvPr/>
        </p:nvSpPr>
        <p:spPr>
          <a:xfrm>
            <a:off x="4934550" y="1921825"/>
            <a:ext cx="1722900" cy="20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Auto-scaling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99.95% availability with built-in fault tolerance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Authentication integration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Pay-per-use</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Sub-100ms cold starts</a:t>
            </a:r>
            <a:endParaRPr b="0" i="0" sz="1300" u="none" cap="none" strike="noStrike">
              <a:solidFill>
                <a:schemeClr val="dk1"/>
              </a:solidFill>
              <a:latin typeface="Noto Sans Symbols"/>
              <a:ea typeface="Noto Sans Symbols"/>
              <a:cs typeface="Noto Sans Symbols"/>
              <a:sym typeface="Noto Sans Symbols"/>
            </a:endParaRPr>
          </a:p>
        </p:txBody>
      </p:sp>
      <p:sp>
        <p:nvSpPr>
          <p:cNvPr id="207" name="Google Shape;207;g3783b58da96_0_146"/>
          <p:cNvSpPr txBox="1"/>
          <p:nvPr/>
        </p:nvSpPr>
        <p:spPr>
          <a:xfrm>
            <a:off x="4884400" y="1441250"/>
            <a:ext cx="14943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API Gateway + Lambda</a:t>
            </a:r>
            <a:endParaRPr b="1" i="0" sz="1500" u="none" cap="none" strike="noStrike">
              <a:solidFill>
                <a:schemeClr val="dk1"/>
              </a:solidFill>
              <a:latin typeface="Poppins"/>
              <a:ea typeface="Poppins"/>
              <a:cs typeface="Poppins"/>
              <a:sym typeface="Poppins"/>
            </a:endParaRPr>
          </a:p>
          <a:p>
            <a:pPr indent="0" lvl="0" marL="0" marR="0" rtl="0" algn="l">
              <a:lnSpc>
                <a:spcPct val="100000"/>
              </a:lnSpc>
              <a:spcBef>
                <a:spcPts val="600"/>
              </a:spcBef>
              <a:spcAft>
                <a:spcPts val="0"/>
              </a:spcAft>
              <a:buClr>
                <a:srgbClr val="000000"/>
              </a:buClr>
              <a:buSzPts val="1800"/>
              <a:buFont typeface="Arial"/>
              <a:buNone/>
            </a:pPr>
            <a:r>
              <a:t/>
            </a:r>
            <a:endParaRPr b="1" i="0" sz="1500" u="none" cap="none" strike="noStrike">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63e20eedc9_0_12"/>
          <p:cNvSpPr txBox="1"/>
          <p:nvPr/>
        </p:nvSpPr>
        <p:spPr>
          <a:xfrm>
            <a:off x="272100" y="187425"/>
            <a:ext cx="8211000" cy="681600"/>
          </a:xfrm>
          <a:prstGeom prst="rect">
            <a:avLst/>
          </a:prstGeom>
          <a:noFill/>
          <a:ln>
            <a:noFill/>
          </a:ln>
        </p:spPr>
        <p:txBody>
          <a:bodyPr anchorCtr="0" anchor="t" bIns="91425" lIns="91425" spcFirstLastPara="1" rIns="91425" wrap="square" tIns="91425">
            <a:noAutofit/>
          </a:bodyPr>
          <a:lstStyle/>
          <a:p>
            <a:pPr indent="457200" lvl="0" marL="0" marR="0" rtl="0" algn="l">
              <a:lnSpc>
                <a:spcPct val="90000"/>
              </a:lnSpc>
              <a:spcBef>
                <a:spcPts val="0"/>
              </a:spcBef>
              <a:spcAft>
                <a:spcPts val="0"/>
              </a:spcAft>
              <a:buClr>
                <a:srgbClr val="000000"/>
              </a:buClr>
              <a:buSzPts val="4200"/>
              <a:buFont typeface="Arial"/>
              <a:buNone/>
            </a:pPr>
            <a:r>
              <a:rPr b="1" i="0" lang="en-US" sz="2800" u="none" cap="none" strike="noStrike">
                <a:solidFill>
                  <a:srgbClr val="5E2DE3"/>
                </a:solidFill>
                <a:latin typeface="Poppins"/>
                <a:ea typeface="Poppins"/>
                <a:cs typeface="Poppins"/>
                <a:sym typeface="Poppins"/>
              </a:rPr>
              <a:t>Vector DB</a:t>
            </a:r>
            <a:endParaRPr b="1" i="0" sz="4000" u="none" cap="none" strike="noStrike">
              <a:solidFill>
                <a:schemeClr val="dk1"/>
              </a:solidFill>
              <a:latin typeface="Poppins"/>
              <a:ea typeface="Poppins"/>
              <a:cs typeface="Poppins"/>
              <a:sym typeface="Poppins"/>
            </a:endParaRPr>
          </a:p>
        </p:txBody>
      </p:sp>
      <p:sp>
        <p:nvSpPr>
          <p:cNvPr id="214" name="Google Shape;214;g363e20eedc9_0_12"/>
          <p:cNvSpPr txBox="1"/>
          <p:nvPr/>
        </p:nvSpPr>
        <p:spPr>
          <a:xfrm>
            <a:off x="332225" y="686000"/>
            <a:ext cx="8562000" cy="34266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20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What? </a:t>
            </a:r>
            <a:endParaRPr b="1"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Store, index, and search vector embeddings as numeric arrays.</a:t>
            </a:r>
            <a:endParaRPr b="0"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Why? </a:t>
            </a:r>
            <a:endParaRPr b="1"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Efficient search at large scale.</a:t>
            </a:r>
            <a:endParaRPr b="0"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How?</a:t>
            </a:r>
            <a:endParaRPr b="1"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Specialized indexing, ANN search in millis, Metadata filtering, Hybrid search </a:t>
            </a:r>
            <a:endParaRPr b="0"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When to use?</a:t>
            </a:r>
            <a:endParaRPr b="1"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Semantic search, Chatbots, RAG, Recommendation systems, Image search, Anomaly detection</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63e20eedc9_0_92"/>
          <p:cNvSpPr txBox="1"/>
          <p:nvPr/>
        </p:nvSpPr>
        <p:spPr>
          <a:xfrm>
            <a:off x="272100" y="187425"/>
            <a:ext cx="8211000" cy="681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800" u="none" cap="none" strike="noStrike">
                <a:solidFill>
                  <a:srgbClr val="5E2DE3"/>
                </a:solidFill>
                <a:latin typeface="Poppins"/>
                <a:ea typeface="Poppins"/>
                <a:cs typeface="Poppins"/>
                <a:sym typeface="Poppins"/>
              </a:rPr>
              <a:t>S3 Vectors</a:t>
            </a:r>
            <a:endParaRPr b="1" i="0" sz="4000" u="none" cap="none" strike="noStrike">
              <a:solidFill>
                <a:schemeClr val="dk1"/>
              </a:solidFill>
              <a:latin typeface="Poppins"/>
              <a:ea typeface="Poppins"/>
              <a:cs typeface="Poppins"/>
              <a:sym typeface="Poppins"/>
            </a:endParaRPr>
          </a:p>
        </p:txBody>
      </p:sp>
      <p:sp>
        <p:nvSpPr>
          <p:cNvPr id="221" name="Google Shape;221;g363e20eedc9_0_92"/>
          <p:cNvSpPr txBox="1"/>
          <p:nvPr/>
        </p:nvSpPr>
        <p:spPr>
          <a:xfrm>
            <a:off x="332225" y="686000"/>
            <a:ext cx="8562000" cy="3777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Native AWS Integration</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Char char="●"/>
            </a:pPr>
            <a:r>
              <a:rPr b="1" lang="en-US" sz="1600">
                <a:solidFill>
                  <a:schemeClr val="dk1"/>
                </a:solidFill>
              </a:rPr>
              <a:t>Operational Simplicity</a:t>
            </a:r>
            <a:endParaRPr b="1" sz="1600">
              <a:solidFill>
                <a:schemeClr val="dk1"/>
              </a:solidFil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Cost Efficiency</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Scalability </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Metadata Storage</a:t>
            </a:r>
            <a:endParaRPr b="1" i="0" sz="16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metadata = {</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'book_title': book_id,</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'chunk_number': int(chunk['chunk_id']),</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'chunk_id': chunk['chunk_id'],</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'text': chunk['text']  #No need for separate database lookups, text content stored with vectors</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a:t>
            </a:r>
            <a:endParaRPr b="0" i="0" sz="9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Performance </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response = s3_vectors_client.query_vectors(</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queryVector={'float32': query_embedding}, #Native cosine similarity search</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topK=top_k * 2,</a:t>
            </a:r>
            <a:endParaRPr b="0" i="0" sz="900" u="none" cap="none" strike="noStrike">
              <a:solidFill>
                <a:schemeClr val="dk1"/>
              </a:solidFill>
              <a:latin typeface="Courier New"/>
              <a:ea typeface="Courier New"/>
              <a:cs typeface="Courier New"/>
              <a:sym typeface="Courier New"/>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	returnMetadata=True  #Get text content in same query</a:t>
            </a:r>
            <a:endParaRPr b="1" i="0" sz="16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1300"/>
              <a:buFont typeface="Arial"/>
              <a:buNone/>
            </a:pPr>
            <a:r>
              <a:rPr b="0" i="0" lang="en-US" sz="900" u="none" cap="none" strike="noStrike">
                <a:solidFill>
                  <a:schemeClr val="dk1"/>
                </a:solidFill>
                <a:latin typeface="Courier New"/>
                <a:ea typeface="Courier New"/>
                <a:cs typeface="Courier New"/>
                <a:sym typeface="Courier New"/>
              </a:rPr>
              <a:t>)</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Security &amp; Compliance</a:t>
            </a:r>
            <a:endParaRPr b="1" i="0" sz="16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pic>
        <p:nvPicPr>
          <p:cNvPr id="226" name="Google Shape;226;g3783ed1e6ee_1_0" title="Arch diagram 1 - Page 8.png"/>
          <p:cNvPicPr preferRelativeResize="0"/>
          <p:nvPr/>
        </p:nvPicPr>
        <p:blipFill>
          <a:blip r:embed="rId3">
            <a:alphaModFix/>
          </a:blip>
          <a:stretch>
            <a:fillRect/>
          </a:stretch>
        </p:blipFill>
        <p:spPr>
          <a:xfrm>
            <a:off x="1066800" y="152400"/>
            <a:ext cx="6768891"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pic>
        <p:nvPicPr>
          <p:cNvPr id="231" name="Google Shape;231;g3783b58da96_0_77" title="Blank diagram - Page 6.png"/>
          <p:cNvPicPr preferRelativeResize="0"/>
          <p:nvPr/>
        </p:nvPicPr>
        <p:blipFill>
          <a:blip r:embed="rId3">
            <a:alphaModFix/>
          </a:blip>
          <a:stretch>
            <a:fillRect/>
          </a:stretch>
        </p:blipFill>
        <p:spPr>
          <a:xfrm>
            <a:off x="1066800" y="152400"/>
            <a:ext cx="6768891"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nvSpPr>
        <p:spPr>
          <a:xfrm>
            <a:off x="484175" y="1693800"/>
            <a:ext cx="8402100" cy="146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3100" u="none" cap="none" strike="noStrike">
                <a:solidFill>
                  <a:srgbClr val="FFFFFF"/>
                </a:solidFill>
                <a:latin typeface="Poppins"/>
                <a:ea typeface="Poppins"/>
                <a:cs typeface="Poppins"/>
                <a:sym typeface="Poppins"/>
              </a:rPr>
              <a:t>Can a solo developer build enterprise-grade AI systems efficiently?</a:t>
            </a:r>
            <a:endParaRPr b="1" i="0" sz="3100" u="none" cap="none" strike="noStrike">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783ed1e6ee_3_168"/>
          <p:cNvSpPr txBox="1"/>
          <p:nvPr/>
        </p:nvSpPr>
        <p:spPr>
          <a:xfrm>
            <a:off x="340225" y="457150"/>
            <a:ext cx="8429100" cy="1924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lang="en-US" sz="2500">
                <a:solidFill>
                  <a:srgbClr val="5E2DE3"/>
                </a:solidFill>
                <a:latin typeface="Poppins"/>
                <a:ea typeface="Poppins"/>
                <a:cs typeface="Poppins"/>
                <a:sym typeface="Poppins"/>
              </a:rPr>
              <a:t>Observability &amp; Evals</a:t>
            </a:r>
            <a:endParaRPr b="1" i="0" sz="2500" u="none" cap="none" strike="noStrike">
              <a:solidFill>
                <a:srgbClr val="5E2DE3"/>
              </a:solidFill>
              <a:latin typeface="Poppins"/>
              <a:ea typeface="Poppins"/>
              <a:cs typeface="Poppins"/>
              <a:sym typeface="Poppins"/>
            </a:endParaRPr>
          </a:p>
        </p:txBody>
      </p:sp>
      <p:sp>
        <p:nvSpPr>
          <p:cNvPr id="238" name="Google Shape;238;g3783ed1e6ee_3_168"/>
          <p:cNvSpPr txBox="1"/>
          <p:nvPr/>
        </p:nvSpPr>
        <p:spPr>
          <a:xfrm>
            <a:off x="332225" y="1094200"/>
            <a:ext cx="8429100" cy="33231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Cloudwatch metrics and automatic dashboards</a:t>
            </a:r>
            <a:endParaRPr sz="1500">
              <a:latin typeface="Noto Sans Symbols"/>
              <a:ea typeface="Noto Sans Symbols"/>
              <a:cs typeface="Noto Sans Symbols"/>
              <a:sym typeface="Noto Sans Symbols"/>
            </a:endParaRPr>
          </a:p>
          <a:p>
            <a:pPr indent="-323850" lvl="1" marL="9144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Latency - ~</a:t>
            </a:r>
            <a:r>
              <a:rPr lang="en-US" sz="1500">
                <a:solidFill>
                  <a:schemeClr val="dk1"/>
                </a:solidFill>
                <a:latin typeface="Noto Sans Symbols"/>
                <a:ea typeface="Noto Sans Symbols"/>
                <a:cs typeface="Noto Sans Symbols"/>
                <a:sym typeface="Noto Sans Symbols"/>
              </a:rPr>
              <a:t>200ms</a:t>
            </a:r>
            <a:r>
              <a:rPr lang="en-US" sz="1500">
                <a:latin typeface="Noto Sans Symbols"/>
                <a:ea typeface="Noto Sans Symbols"/>
                <a:cs typeface="Noto Sans Symbols"/>
                <a:sym typeface="Noto Sans Symbols"/>
              </a:rPr>
              <a:t> (native search) - 60-70% reduction</a:t>
            </a:r>
            <a:endParaRPr sz="1500">
              <a:latin typeface="Noto Sans Symbols"/>
              <a:ea typeface="Noto Sans Symbols"/>
              <a:cs typeface="Noto Sans Symbols"/>
              <a:sym typeface="Noto Sans Symbols"/>
            </a:endParaRPr>
          </a:p>
          <a:p>
            <a:pPr indent="-323850" lvl="1" marL="9144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Throughput - ~1000+ QPS (native scaling) - 5-7x </a:t>
            </a:r>
            <a:r>
              <a:rPr lang="en-US" sz="1500">
                <a:latin typeface="Noto Sans Symbols"/>
                <a:ea typeface="Noto Sans Symbols"/>
                <a:cs typeface="Noto Sans Symbols"/>
                <a:sym typeface="Noto Sans Symbols"/>
              </a:rPr>
              <a:t>increase</a:t>
            </a:r>
            <a:endParaRPr sz="1500">
              <a:latin typeface="Noto Sans Symbols"/>
              <a:ea typeface="Noto Sans Symbols"/>
              <a:cs typeface="Noto Sans Symbols"/>
              <a:sym typeface="Noto Sans Symbols"/>
            </a:endParaRPr>
          </a:p>
          <a:p>
            <a:pPr indent="-323850" lvl="1" marL="9144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Error rate - 2-3% - 80% reduction in Lambda timeouts</a:t>
            </a:r>
            <a:endParaRPr sz="1500">
              <a:latin typeface="Noto Sans Symbols"/>
              <a:ea typeface="Noto Sans Symbols"/>
              <a:cs typeface="Noto Sans Symbols"/>
              <a:sym typeface="Noto Sans Symbols"/>
            </a:endParaRPr>
          </a:p>
          <a:p>
            <a:pPr indent="-323850" lvl="1" marL="9144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Duration - ~200ms - </a:t>
            </a:r>
            <a:r>
              <a:rPr lang="en-US" sz="1500">
                <a:solidFill>
                  <a:schemeClr val="dk1"/>
                </a:solidFill>
                <a:latin typeface="Noto Sans Symbols"/>
                <a:ea typeface="Noto Sans Symbols"/>
                <a:cs typeface="Noto Sans Symbols"/>
                <a:sym typeface="Noto Sans Symbols"/>
              </a:rPr>
              <a:t>60-70%</a:t>
            </a:r>
            <a:r>
              <a:rPr lang="en-US" sz="1500">
                <a:latin typeface="Noto Sans Symbols"/>
                <a:ea typeface="Noto Sans Symbols"/>
                <a:cs typeface="Noto Sans Symbols"/>
                <a:sym typeface="Noto Sans Symbols"/>
              </a:rPr>
              <a:t> reduction in Lambda runtime</a:t>
            </a:r>
            <a:endParaRPr sz="1500">
              <a:latin typeface="Noto Sans Symbols"/>
              <a:ea typeface="Noto Sans Symbols"/>
              <a:cs typeface="Noto Sans Symbols"/>
              <a:sym typeface="Noto Sans Symbols"/>
            </a:endParaRPr>
          </a:p>
          <a:p>
            <a:pPr indent="-323850" lvl="0" marL="4572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Tensorboard metrics for model quality</a:t>
            </a:r>
            <a:endParaRPr sz="1500">
              <a:latin typeface="Noto Sans Symbols"/>
              <a:ea typeface="Noto Sans Symbols"/>
              <a:cs typeface="Noto Sans Symbols"/>
              <a:sym typeface="Noto Sans Symbols"/>
            </a:endParaRPr>
          </a:p>
          <a:p>
            <a:pPr indent="-323850" lvl="1" marL="9144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Accuracy 6% improvement</a:t>
            </a:r>
            <a:endParaRPr sz="1500">
              <a:latin typeface="Noto Sans Symbols"/>
              <a:ea typeface="Noto Sans Symbols"/>
              <a:cs typeface="Noto Sans Symbols"/>
              <a:sym typeface="Noto Sans Symbols"/>
            </a:endParaRPr>
          </a:p>
          <a:p>
            <a:pPr indent="-323850" lvl="1" marL="914400" rtl="0" algn="l">
              <a:lnSpc>
                <a:spcPct val="150000"/>
              </a:lnSpc>
              <a:spcBef>
                <a:spcPts val="0"/>
              </a:spcBef>
              <a:spcAft>
                <a:spcPts val="0"/>
              </a:spcAft>
              <a:buSzPts val="1500"/>
              <a:buFont typeface="Noto Sans Symbols"/>
              <a:buChar char="○"/>
            </a:pPr>
            <a:r>
              <a:rPr lang="en-US" sz="1500">
                <a:latin typeface="Noto Sans Symbols"/>
                <a:ea typeface="Noto Sans Symbols"/>
                <a:cs typeface="Noto Sans Symbols"/>
                <a:sym typeface="Noto Sans Symbols"/>
              </a:rPr>
              <a:t>Precision 8% </a:t>
            </a:r>
            <a:r>
              <a:rPr lang="en-US" sz="1500">
                <a:solidFill>
                  <a:schemeClr val="dk1"/>
                </a:solidFill>
                <a:latin typeface="Noto Sans Symbols"/>
                <a:ea typeface="Noto Sans Symbols"/>
                <a:cs typeface="Noto Sans Symbols"/>
                <a:sym typeface="Noto Sans Symbols"/>
              </a:rPr>
              <a:t>improvement</a:t>
            </a:r>
            <a:endParaRPr sz="1500">
              <a:latin typeface="Noto Sans Symbols"/>
              <a:ea typeface="Noto Sans Symbols"/>
              <a:cs typeface="Noto Sans Symbols"/>
              <a:sym typeface="Noto Sans Symbols"/>
            </a:endParaRPr>
          </a:p>
          <a:p>
            <a:pPr indent="0" lvl="0" marL="0" rtl="0" algn="l">
              <a:lnSpc>
                <a:spcPct val="150000"/>
              </a:lnSpc>
              <a:spcBef>
                <a:spcPts val="0"/>
              </a:spcBef>
              <a:spcAft>
                <a:spcPts val="0"/>
              </a:spcAft>
              <a:buNone/>
            </a:pPr>
            <a:r>
              <a:t/>
            </a:r>
            <a:endParaRPr sz="1500">
              <a:latin typeface="Noto Sans Symbols"/>
              <a:ea typeface="Noto Sans Symbols"/>
              <a:cs typeface="Noto Sans Symbols"/>
              <a:sym typeface="Noto Sans Symbols"/>
            </a:endParaRPr>
          </a:p>
          <a:p>
            <a:pPr indent="0" lvl="0" marL="0" rtl="0" algn="l">
              <a:lnSpc>
                <a:spcPct val="150000"/>
              </a:lnSpc>
              <a:spcBef>
                <a:spcPts val="0"/>
              </a:spcBef>
              <a:spcAft>
                <a:spcPts val="0"/>
              </a:spcAft>
              <a:buNone/>
            </a:pPr>
            <a:r>
              <a:t/>
            </a:r>
            <a:endParaRPr sz="1500">
              <a:latin typeface="Noto Sans Symbols"/>
              <a:ea typeface="Noto Sans Symbols"/>
              <a:cs typeface="Noto Sans Symbols"/>
              <a:sym typeface="Noto Sans Symbols"/>
            </a:endParaRPr>
          </a:p>
          <a:p>
            <a:pPr indent="0" lvl="0" marL="0" marR="0" rtl="0" algn="l">
              <a:lnSpc>
                <a:spcPct val="150000"/>
              </a:lnSpc>
              <a:spcBef>
                <a:spcPts val="0"/>
              </a:spcBef>
              <a:spcAft>
                <a:spcPts val="0"/>
              </a:spcAft>
              <a:buNone/>
            </a:pPr>
            <a:r>
              <a:rPr b="0" i="0" lang="en-US" sz="1500" u="none" cap="none" strike="noStrike">
                <a:solidFill>
                  <a:srgbClr val="000000"/>
                </a:solidFill>
                <a:latin typeface="Noto Sans Symbols"/>
                <a:ea typeface="Noto Sans Symbols"/>
                <a:cs typeface="Noto Sans Symbols"/>
                <a:sym typeface="Noto Sans Symbols"/>
              </a:rPr>
              <a:t> </a:t>
            </a:r>
            <a:endParaRPr b="0" i="0" sz="1500" u="none" cap="none" strike="noStrike">
              <a:solidFill>
                <a:srgbClr val="000000"/>
              </a:solidFill>
              <a:latin typeface="Noto Sans Symbols"/>
              <a:ea typeface="Noto Sans Symbols"/>
              <a:cs typeface="Noto Sans Symbols"/>
              <a:sym typeface="Noto Sans Symbols"/>
            </a:endParaRPr>
          </a:p>
          <a:p>
            <a:pPr indent="0" lvl="0" marL="0" marR="0" rtl="0" algn="l">
              <a:lnSpc>
                <a:spcPct val="150000"/>
              </a:lnSpc>
              <a:spcBef>
                <a:spcPts val="0"/>
              </a:spcBef>
              <a:spcAft>
                <a:spcPts val="0"/>
              </a:spcAft>
              <a:buClr>
                <a:srgbClr val="000000"/>
              </a:buClr>
              <a:buSzPts val="1300"/>
              <a:buFont typeface="Arial"/>
              <a:buNone/>
            </a:pPr>
            <a:r>
              <a:t/>
            </a:r>
            <a:endParaRPr b="0" i="0" sz="15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734bbd32ba_3_177"/>
          <p:cNvSpPr txBox="1"/>
          <p:nvPr/>
        </p:nvSpPr>
        <p:spPr>
          <a:xfrm>
            <a:off x="412200" y="217450"/>
            <a:ext cx="8319600" cy="672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4200"/>
              <a:buFont typeface="Arial"/>
              <a:buNone/>
            </a:pPr>
            <a:r>
              <a:rPr b="1" i="0" lang="en-US" sz="2700" u="none" cap="none" strike="noStrike">
                <a:solidFill>
                  <a:srgbClr val="5E2DE3"/>
                </a:solidFill>
                <a:latin typeface="Poppins"/>
                <a:ea typeface="Poppins"/>
                <a:cs typeface="Poppins"/>
                <a:sym typeface="Poppins"/>
              </a:rPr>
              <a:t> Achieving Enterprise Grade: Design Decisions</a:t>
            </a:r>
            <a:endParaRPr b="1" i="0" sz="3900" u="none" cap="none" strike="noStrike">
              <a:solidFill>
                <a:schemeClr val="dk1"/>
              </a:solidFill>
              <a:latin typeface="Poppins"/>
              <a:ea typeface="Poppins"/>
              <a:cs typeface="Poppins"/>
              <a:sym typeface="Poppins"/>
            </a:endParaRPr>
          </a:p>
          <a:p>
            <a:pPr indent="0" lvl="0" marL="0" marR="0" rtl="0" algn="l">
              <a:lnSpc>
                <a:spcPct val="90000"/>
              </a:lnSpc>
              <a:spcBef>
                <a:spcPts val="0"/>
              </a:spcBef>
              <a:spcAft>
                <a:spcPts val="0"/>
              </a:spcAft>
              <a:buClr>
                <a:srgbClr val="000000"/>
              </a:buClr>
              <a:buSzPts val="4200"/>
              <a:buFont typeface="Arial"/>
              <a:buNone/>
            </a:pPr>
            <a:r>
              <a:t/>
            </a:r>
            <a:endParaRPr b="1" i="0" sz="3400" u="none" cap="none" strike="noStrike">
              <a:solidFill>
                <a:srgbClr val="5E2DE3"/>
              </a:solidFill>
              <a:latin typeface="Poppins"/>
              <a:ea typeface="Poppins"/>
              <a:cs typeface="Poppins"/>
              <a:sym typeface="Poppins"/>
            </a:endParaRPr>
          </a:p>
        </p:txBody>
      </p:sp>
      <p:sp>
        <p:nvSpPr>
          <p:cNvPr id="245" name="Google Shape;245;g3734bbd32ba_3_177"/>
          <p:cNvSpPr txBox="1"/>
          <p:nvPr/>
        </p:nvSpPr>
        <p:spPr>
          <a:xfrm>
            <a:off x="342250" y="1795400"/>
            <a:ext cx="1357800" cy="108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200"/>
              <a:buFont typeface="Arial"/>
              <a:buNone/>
            </a:pPr>
            <a:r>
              <a:t/>
            </a:r>
            <a:endParaRPr b="1" i="0" sz="1200" u="none" cap="none" strike="noStrike">
              <a:solidFill>
                <a:srgbClr val="0000FF"/>
              </a:solidFill>
              <a:latin typeface="Poppins"/>
              <a:ea typeface="Poppins"/>
              <a:cs typeface="Poppins"/>
              <a:sym typeface="Poppins"/>
            </a:endParaRPr>
          </a:p>
        </p:txBody>
      </p:sp>
      <p:sp>
        <p:nvSpPr>
          <p:cNvPr id="246" name="Google Shape;246;g3734bbd32ba_3_177"/>
          <p:cNvSpPr txBox="1"/>
          <p:nvPr/>
        </p:nvSpPr>
        <p:spPr>
          <a:xfrm>
            <a:off x="332225" y="1057300"/>
            <a:ext cx="8562000" cy="3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400" u="none" cap="none" strike="noStrike">
              <a:solidFill>
                <a:schemeClr val="dk1"/>
              </a:solidFill>
              <a:latin typeface="Noto Sans Symbols"/>
              <a:ea typeface="Noto Sans Symbols"/>
              <a:cs typeface="Noto Sans Symbols"/>
              <a:sym typeface="Noto Sans Symbols"/>
            </a:endParaRPr>
          </a:p>
        </p:txBody>
      </p:sp>
      <p:graphicFrame>
        <p:nvGraphicFramePr>
          <p:cNvPr id="247" name="Google Shape;247;g3734bbd32ba_3_177"/>
          <p:cNvGraphicFramePr/>
          <p:nvPr/>
        </p:nvGraphicFramePr>
        <p:xfrm>
          <a:off x="607038" y="889450"/>
          <a:ext cx="3000000" cy="3000000"/>
        </p:xfrm>
        <a:graphic>
          <a:graphicData uri="http://schemas.openxmlformats.org/drawingml/2006/table">
            <a:tbl>
              <a:tblPr>
                <a:noFill/>
                <a:tableStyleId>{74290525-F3B9-4470-86E6-99A1F253C6BE}</a:tableStyleId>
              </a:tblPr>
              <a:tblGrid>
                <a:gridCol w="1634850"/>
                <a:gridCol w="6739025"/>
              </a:tblGrid>
              <a:tr h="4528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System Design Principle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Key Technologies &amp; Concepts</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Modularity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Lambda Functions, API Gateway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Scalability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en-US" sz="1200" u="none" cap="none" strike="noStrike">
                          <a:solidFill>
                            <a:schemeClr val="dk1"/>
                          </a:solidFill>
                        </a:rPr>
                        <a:t>S3 + CDN , API Gateway + Lambda , S3 Vectors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Reliability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AWS Managed Services, Automatic Retries, Automatic backups and redundancy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Security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IAM Roles, S3 Data Encryption (at-rest/in-transit)</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Flexibility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Bedrock (multi-LLM), Lambda Modular Code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Cost-Effectiveness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t>All services </a:t>
                      </a:r>
                      <a:r>
                        <a:rPr lang="en-US" sz="1200" u="none" cap="none" strike="noStrike"/>
                        <a:t>Pay-per-Use, No Idle Costs, S3 Tiered Storage, CDN Caching</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Maintainability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Infrastructure as Code, Managed Services, Automated Monitoring</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Testability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Isolated Components, Unit Tests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000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Reusability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Lambda Layers, CloudFormation Templates, Shared Code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005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Observability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LangSmith (Request-level tracing), Cloudwatch logs and dashboard</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085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Evaluation</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t>Tensorboard</a:t>
                      </a:r>
                      <a:r>
                        <a:rPr lang="en-US" sz="1200" u="none" cap="none" strike="noStrike"/>
                        <a:t>, </a:t>
                      </a:r>
                      <a:r>
                        <a:rPr lang="en-US" sz="1200" u="none" cap="none" strike="noStrike">
                          <a:solidFill>
                            <a:schemeClr val="dk1"/>
                          </a:solidFill>
                        </a:rPr>
                        <a:t>Cloudwatch metrics (Latency, Throughput, Scalability - AWS-native metrics)</a:t>
                      </a:r>
                      <a:endParaRPr sz="1200" u="none" cap="none" strike="noStrike">
                        <a:solidFill>
                          <a:schemeClr val="dk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731ee381a1_0_423"/>
          <p:cNvSpPr txBox="1"/>
          <p:nvPr/>
        </p:nvSpPr>
        <p:spPr>
          <a:xfrm>
            <a:off x="466500" y="71275"/>
            <a:ext cx="8211000" cy="681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800" u="none" cap="none" strike="noStrike">
                <a:solidFill>
                  <a:srgbClr val="5E2DE3"/>
                </a:solidFill>
                <a:latin typeface="Poppins"/>
                <a:ea typeface="Poppins"/>
                <a:cs typeface="Poppins"/>
                <a:sym typeface="Poppins"/>
              </a:rPr>
              <a:t>AI Risks and mitigations</a:t>
            </a:r>
            <a:endParaRPr b="1" i="0" sz="4000" u="none" cap="none" strike="noStrike">
              <a:solidFill>
                <a:schemeClr val="dk1"/>
              </a:solidFill>
              <a:latin typeface="Poppins"/>
              <a:ea typeface="Poppins"/>
              <a:cs typeface="Poppins"/>
              <a:sym typeface="Poppins"/>
            </a:endParaRPr>
          </a:p>
        </p:txBody>
      </p:sp>
      <p:graphicFrame>
        <p:nvGraphicFramePr>
          <p:cNvPr id="254" name="Google Shape;254;g3731ee381a1_0_423"/>
          <p:cNvGraphicFramePr/>
          <p:nvPr/>
        </p:nvGraphicFramePr>
        <p:xfrm>
          <a:off x="490900" y="628638"/>
          <a:ext cx="3000000" cy="3000000"/>
        </p:xfrm>
        <a:graphic>
          <a:graphicData uri="http://schemas.openxmlformats.org/drawingml/2006/table">
            <a:tbl>
              <a:tblPr>
                <a:noFill/>
                <a:tableStyleId>{74290525-F3B9-4470-86E6-99A1F253C6BE}</a:tableStyleId>
              </a:tblPr>
              <a:tblGrid>
                <a:gridCol w="1654650"/>
                <a:gridCol w="2384875"/>
                <a:gridCol w="4493550"/>
              </a:tblGrid>
              <a:tr h="234100">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t>AI Risk</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t>Mitigation Strategy</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t>Implementation</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88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Hallucination</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Source-Grounded Responses</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RAG Pattern- Every answer grounded in source chunks stored in S3 Vectors with metadata</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88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Lack of Context</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Semantic Search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Titan embeddings for meaning-based retrieval with S3 Vectors native cosine similarity</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88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Security &amp; Privacy</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VPC and Encryption</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VPC isolation, encryption, least-privilege IAM</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88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Bias in training data</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Document Isolation</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Complete document isolation, no cross-contamination</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88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Explainability</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Source Attribution</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Source attribution, chunk tracking, audit trails</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88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Performance</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Asynchronous Processing</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Async processing, optimized chunking, S3 Vectors auto-scaling, native vector operations</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472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Reliability</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AI powered Content filtering</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Ensures AI responses are appropriate, context-aware filtering, extensible to add additional context types</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731ee381a1_0_356"/>
          <p:cNvSpPr txBox="1"/>
          <p:nvPr/>
        </p:nvSpPr>
        <p:spPr>
          <a:xfrm>
            <a:off x="416425" y="457150"/>
            <a:ext cx="7065900" cy="1924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3000" u="none" cap="none" strike="noStrike">
                <a:solidFill>
                  <a:srgbClr val="5E2DE3"/>
                </a:solidFill>
                <a:latin typeface="Poppins"/>
                <a:ea typeface="Poppins"/>
                <a:cs typeface="Poppins"/>
                <a:sym typeface="Poppins"/>
              </a:rPr>
              <a:t>AWS Well Architected framework</a:t>
            </a:r>
            <a:endParaRPr b="1" i="0" sz="4200" u="none" cap="none" strike="noStrike">
              <a:solidFill>
                <a:srgbClr val="000000"/>
              </a:solidFill>
              <a:latin typeface="Poppins"/>
              <a:ea typeface="Poppins"/>
              <a:cs typeface="Poppins"/>
              <a:sym typeface="Poppins"/>
            </a:endParaRPr>
          </a:p>
        </p:txBody>
      </p:sp>
      <p:sp>
        <p:nvSpPr>
          <p:cNvPr id="261" name="Google Shape;261;g3731ee381a1_0_356"/>
          <p:cNvSpPr txBox="1"/>
          <p:nvPr/>
        </p:nvSpPr>
        <p:spPr>
          <a:xfrm>
            <a:off x="332225" y="1281600"/>
            <a:ext cx="8562000" cy="31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2"/>
                </a:solidFill>
                <a:latin typeface="Noto Sans Symbols"/>
                <a:ea typeface="Noto Sans Symbols"/>
                <a:cs typeface="Noto Sans Symbols"/>
                <a:sym typeface="Noto Sans Symbols"/>
              </a:rPr>
              <a:t>  Total Score 54/60 - A+ </a:t>
            </a:r>
            <a:endParaRPr b="1" i="0" sz="1300" u="none" cap="none" strike="noStrike">
              <a:solidFill>
                <a:schemeClr val="dk2"/>
              </a:solidFill>
              <a:latin typeface="Noto Sans Symbols"/>
              <a:ea typeface="Noto Sans Symbols"/>
              <a:cs typeface="Noto Sans Symbols"/>
              <a:sym typeface="Noto Sans Symbols"/>
            </a:endParaRPr>
          </a:p>
        </p:txBody>
      </p:sp>
      <p:pic>
        <p:nvPicPr>
          <p:cNvPr id="262" name="Google Shape;262;g3731ee381a1_0_356" title="Screenshot 2025-08-12 at 12.21.55 PM.png"/>
          <p:cNvPicPr preferRelativeResize="0"/>
          <p:nvPr/>
        </p:nvPicPr>
        <p:blipFill rotWithShape="1">
          <a:blip r:embed="rId3">
            <a:alphaModFix/>
          </a:blip>
          <a:srcRect b="0" l="0" r="0" t="0"/>
          <a:stretch/>
        </p:blipFill>
        <p:spPr>
          <a:xfrm>
            <a:off x="497500" y="1640500"/>
            <a:ext cx="8311151" cy="2412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783b58da96_0_207"/>
          <p:cNvSpPr/>
          <p:nvPr/>
        </p:nvSpPr>
        <p:spPr>
          <a:xfrm>
            <a:off x="833425" y="1333775"/>
            <a:ext cx="1722900" cy="2997900"/>
          </a:xfrm>
          <a:prstGeom prst="roundRect">
            <a:avLst>
              <a:gd fmla="val 16667" name="adj"/>
            </a:avLst>
          </a:prstGeom>
          <a:solidFill>
            <a:srgbClr val="E3FF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3783b58da96_0_207"/>
          <p:cNvSpPr txBox="1"/>
          <p:nvPr/>
        </p:nvSpPr>
        <p:spPr>
          <a:xfrm>
            <a:off x="254875" y="422725"/>
            <a:ext cx="8211000" cy="681600"/>
          </a:xfrm>
          <a:prstGeom prst="rect">
            <a:avLst/>
          </a:prstGeom>
          <a:noFill/>
          <a:ln>
            <a:noFill/>
          </a:ln>
        </p:spPr>
        <p:txBody>
          <a:bodyPr anchorCtr="0" anchor="t" bIns="91425" lIns="91425" spcFirstLastPara="1" rIns="91425" wrap="square" tIns="91425">
            <a:noAutofit/>
          </a:bodyPr>
          <a:lstStyle/>
          <a:p>
            <a:pPr indent="457200" lvl="0" marL="0" marR="0" rtl="0" algn="l">
              <a:lnSpc>
                <a:spcPct val="90000"/>
              </a:lnSpc>
              <a:spcBef>
                <a:spcPts val="0"/>
              </a:spcBef>
              <a:spcAft>
                <a:spcPts val="0"/>
              </a:spcAft>
              <a:buClr>
                <a:srgbClr val="000000"/>
              </a:buClr>
              <a:buSzPts val="4200"/>
              <a:buFont typeface="Arial"/>
              <a:buNone/>
            </a:pPr>
            <a:r>
              <a:rPr b="1" i="0" lang="en-US" sz="3000" u="none" cap="none" strike="noStrike">
                <a:solidFill>
                  <a:srgbClr val="5E2DE3"/>
                </a:solidFill>
                <a:latin typeface="Poppins"/>
                <a:ea typeface="Poppins"/>
                <a:cs typeface="Poppins"/>
                <a:sym typeface="Poppins"/>
              </a:rPr>
              <a:t>Accelerating Velocity with AI Tools</a:t>
            </a:r>
            <a:endParaRPr b="1" i="0" sz="4200" u="none" cap="none" strike="noStrike">
              <a:solidFill>
                <a:schemeClr val="dk1"/>
              </a:solidFill>
              <a:latin typeface="Poppins"/>
              <a:ea typeface="Poppins"/>
              <a:cs typeface="Poppins"/>
              <a:sym typeface="Poppins"/>
            </a:endParaRPr>
          </a:p>
        </p:txBody>
      </p:sp>
      <p:sp>
        <p:nvSpPr>
          <p:cNvPr id="269" name="Google Shape;269;g3783b58da96_0_207"/>
          <p:cNvSpPr txBox="1"/>
          <p:nvPr/>
        </p:nvSpPr>
        <p:spPr>
          <a:xfrm>
            <a:off x="904975" y="2314525"/>
            <a:ext cx="1579800" cy="18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Whiteboarding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Diagram generation based on content</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p:txBody>
      </p:sp>
      <p:sp>
        <p:nvSpPr>
          <p:cNvPr id="270" name="Google Shape;270;g3783b58da96_0_207"/>
          <p:cNvSpPr txBox="1"/>
          <p:nvPr/>
        </p:nvSpPr>
        <p:spPr>
          <a:xfrm>
            <a:off x="896525" y="1437333"/>
            <a:ext cx="1413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Eraser io and Lucid Charts </a:t>
            </a:r>
            <a:endParaRPr b="1" i="0" sz="2100" u="none" cap="none" strike="noStrike">
              <a:solidFill>
                <a:schemeClr val="dk1"/>
              </a:solidFill>
              <a:latin typeface="Poppins"/>
              <a:ea typeface="Poppins"/>
              <a:cs typeface="Poppins"/>
              <a:sym typeface="Poppins"/>
            </a:endParaRPr>
          </a:p>
        </p:txBody>
      </p:sp>
      <p:sp>
        <p:nvSpPr>
          <p:cNvPr id="271" name="Google Shape;271;g3783b58da96_0_207"/>
          <p:cNvSpPr/>
          <p:nvPr/>
        </p:nvSpPr>
        <p:spPr>
          <a:xfrm>
            <a:off x="5797075" y="1346100"/>
            <a:ext cx="1722900" cy="2997900"/>
          </a:xfrm>
          <a:prstGeom prst="roundRect">
            <a:avLst>
              <a:gd fmla="val 16667" name="adj"/>
            </a:avLst>
          </a:prstGeom>
          <a:solidFill>
            <a:srgbClr val="E3FF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3783b58da96_0_207"/>
          <p:cNvSpPr txBox="1"/>
          <p:nvPr/>
        </p:nvSpPr>
        <p:spPr>
          <a:xfrm>
            <a:off x="5868625" y="2199175"/>
            <a:ext cx="1579800" cy="20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Content summarization  for architecture diagrams &amp; presentation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chemeClr val="dk1"/>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p:txBody>
      </p:sp>
      <p:sp>
        <p:nvSpPr>
          <p:cNvPr id="273" name="Google Shape;273;g3783b58da96_0_207"/>
          <p:cNvSpPr txBox="1"/>
          <p:nvPr/>
        </p:nvSpPr>
        <p:spPr>
          <a:xfrm>
            <a:off x="5868625" y="1552671"/>
            <a:ext cx="1413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Google Gemini</a:t>
            </a:r>
            <a:endParaRPr b="1" i="0" sz="1500" u="none" cap="none" strike="noStrike">
              <a:solidFill>
                <a:schemeClr val="dk1"/>
              </a:solidFill>
              <a:latin typeface="Poppins"/>
              <a:ea typeface="Poppins"/>
              <a:cs typeface="Poppins"/>
              <a:sym typeface="Poppins"/>
            </a:endParaRPr>
          </a:p>
        </p:txBody>
      </p:sp>
      <p:sp>
        <p:nvSpPr>
          <p:cNvPr id="274" name="Google Shape;274;g3783b58da96_0_207"/>
          <p:cNvSpPr/>
          <p:nvPr/>
        </p:nvSpPr>
        <p:spPr>
          <a:xfrm>
            <a:off x="3308425" y="1333775"/>
            <a:ext cx="1665000" cy="2997900"/>
          </a:xfrm>
          <a:prstGeom prst="roundRect">
            <a:avLst>
              <a:gd fmla="val 16667" name="adj"/>
            </a:avLst>
          </a:prstGeom>
          <a:solidFill>
            <a:srgbClr val="E2E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3783b58da96_0_207"/>
          <p:cNvSpPr txBox="1"/>
          <p:nvPr/>
        </p:nvSpPr>
        <p:spPr>
          <a:xfrm>
            <a:off x="3279475" y="1916850"/>
            <a:ext cx="1722900" cy="20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Peer programming-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Python for Lambdas</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React / Typescript for UI</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Cloudformation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AWS cli for IaC</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Debugging</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rPr b="0" i="0" lang="en-US" sz="1300" u="none" cap="none" strike="noStrike">
                <a:solidFill>
                  <a:schemeClr val="dk1"/>
                </a:solidFill>
                <a:latin typeface="Noto Sans Symbols"/>
                <a:ea typeface="Noto Sans Symbols"/>
                <a:cs typeface="Noto Sans Symbols"/>
                <a:sym typeface="Noto Sans Symbols"/>
              </a:rPr>
              <a:t>Documentation</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a:p>
            <a:pPr indent="0" lvl="0" marL="0" marR="0" rtl="0" algn="l">
              <a:lnSpc>
                <a:spcPct val="100000"/>
              </a:lnSpc>
              <a:spcBef>
                <a:spcPts val="600"/>
              </a:spcBef>
              <a:spcAft>
                <a:spcPts val="0"/>
              </a:spcAft>
              <a:buClr>
                <a:srgbClr val="000000"/>
              </a:buClr>
              <a:buSzPts val="1500"/>
              <a:buFont typeface="Arial"/>
              <a:buNone/>
            </a:pPr>
            <a:r>
              <a:t/>
            </a:r>
            <a:endParaRPr b="0" i="0" sz="1300" u="none" cap="none" strike="noStrike">
              <a:solidFill>
                <a:schemeClr val="dk1"/>
              </a:solidFill>
              <a:latin typeface="Noto Sans Symbols"/>
              <a:ea typeface="Noto Sans Symbols"/>
              <a:cs typeface="Noto Sans Symbols"/>
              <a:sym typeface="Noto Sans Symbols"/>
            </a:endParaRPr>
          </a:p>
        </p:txBody>
      </p:sp>
      <p:sp>
        <p:nvSpPr>
          <p:cNvPr id="276" name="Google Shape;276;g3783b58da96_0_207"/>
          <p:cNvSpPr txBox="1"/>
          <p:nvPr/>
        </p:nvSpPr>
        <p:spPr>
          <a:xfrm>
            <a:off x="3308425" y="1501350"/>
            <a:ext cx="1494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1" i="0" lang="en-US" sz="1500" u="none" cap="none" strike="noStrike">
                <a:solidFill>
                  <a:schemeClr val="dk1"/>
                </a:solidFill>
                <a:latin typeface="Poppins"/>
                <a:ea typeface="Poppins"/>
                <a:cs typeface="Poppins"/>
                <a:sym typeface="Poppins"/>
              </a:rPr>
              <a:t>Cursor</a:t>
            </a:r>
            <a:endParaRPr b="1" i="0" sz="1500" u="none" cap="none" strike="noStrike">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734bbd32ba_3_235"/>
          <p:cNvSpPr txBox="1"/>
          <p:nvPr/>
        </p:nvSpPr>
        <p:spPr>
          <a:xfrm>
            <a:off x="340225" y="457150"/>
            <a:ext cx="8429100" cy="1924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500" u="none" cap="none" strike="noStrike">
                <a:solidFill>
                  <a:srgbClr val="5E2DE3"/>
                </a:solidFill>
                <a:latin typeface="Poppins"/>
                <a:ea typeface="Poppins"/>
                <a:cs typeface="Poppins"/>
                <a:sym typeface="Poppins"/>
              </a:rPr>
              <a:t>Key Cursor Features That Accelerated This Project</a:t>
            </a:r>
            <a:endParaRPr b="1" i="0" sz="2500" u="none" cap="none" strike="noStrike">
              <a:solidFill>
                <a:srgbClr val="5E2DE3"/>
              </a:solidFill>
              <a:latin typeface="Poppins"/>
              <a:ea typeface="Poppins"/>
              <a:cs typeface="Poppins"/>
              <a:sym typeface="Poppins"/>
            </a:endParaRPr>
          </a:p>
        </p:txBody>
      </p:sp>
      <p:sp>
        <p:nvSpPr>
          <p:cNvPr id="283" name="Google Shape;283;g3734bbd32ba_3_235"/>
          <p:cNvSpPr txBox="1"/>
          <p:nvPr/>
        </p:nvSpPr>
        <p:spPr>
          <a:xfrm>
            <a:off x="332225" y="1094200"/>
            <a:ext cx="3199800" cy="3323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Agent mode</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Contextual symbols</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TDD</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@Docs @Web</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.cursorrules</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Model selection</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Sonarlint integration</a:t>
            </a:r>
            <a:endParaRPr b="0" i="0" sz="1500" u="none" cap="none" strike="noStrike">
              <a:solidFill>
                <a:srgbClr val="000000"/>
              </a:solidFill>
              <a:latin typeface="Noto Sans Symbols"/>
              <a:ea typeface="Noto Sans Symbols"/>
              <a:cs typeface="Noto Sans Symbols"/>
              <a:sym typeface="Noto Sans Symbols"/>
            </a:endParaRPr>
          </a:p>
          <a:p>
            <a:pPr indent="-323850" lvl="0" marL="457200" marR="0" rtl="0" algn="l">
              <a:lnSpc>
                <a:spcPct val="15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Noto Sans Symbols"/>
                <a:ea typeface="Noto Sans Symbols"/>
                <a:cs typeface="Noto Sans Symbols"/>
                <a:sym typeface="Noto Sans Symbols"/>
              </a:rPr>
              <a:t>Be mindful of hallucinations  </a:t>
            </a:r>
            <a:endParaRPr b="0" i="0" sz="15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300"/>
              <a:buFont typeface="Arial"/>
              <a:buNone/>
            </a:pPr>
            <a:r>
              <a:t/>
            </a:r>
            <a:endParaRPr b="0" i="0" sz="15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731ee381a1_0_384"/>
          <p:cNvSpPr txBox="1"/>
          <p:nvPr/>
        </p:nvSpPr>
        <p:spPr>
          <a:xfrm>
            <a:off x="340225" y="380950"/>
            <a:ext cx="7065900" cy="1924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1" i="0" lang="en-US" sz="2700" u="none" cap="none" strike="noStrike">
                <a:solidFill>
                  <a:srgbClr val="5E2DE3"/>
                </a:solidFill>
                <a:latin typeface="Poppins"/>
                <a:ea typeface="Poppins"/>
                <a:cs typeface="Poppins"/>
                <a:sym typeface="Poppins"/>
              </a:rPr>
              <a:t>Building Big with a Team of One</a:t>
            </a:r>
            <a:endParaRPr b="1" i="0" sz="2700" u="none" cap="none" strike="noStrike">
              <a:solidFill>
                <a:srgbClr val="5E2DE3"/>
              </a:solidFill>
              <a:latin typeface="Poppins"/>
              <a:ea typeface="Poppins"/>
              <a:cs typeface="Poppins"/>
              <a:sym typeface="Poppins"/>
            </a:endParaRPr>
          </a:p>
          <a:p>
            <a:pPr indent="0" lvl="0" marL="0" marR="0" rtl="0" algn="l">
              <a:lnSpc>
                <a:spcPct val="90000"/>
              </a:lnSpc>
              <a:spcBef>
                <a:spcPts val="0"/>
              </a:spcBef>
              <a:spcAft>
                <a:spcPts val="0"/>
              </a:spcAft>
              <a:buClr>
                <a:schemeClr val="dk1"/>
              </a:buClr>
              <a:buSzPts val="1100"/>
              <a:buFont typeface="Arial"/>
              <a:buNone/>
            </a:pPr>
            <a:r>
              <a:t/>
            </a:r>
            <a:endParaRPr b="1" i="0" sz="2700" u="none" cap="none" strike="noStrike">
              <a:solidFill>
                <a:srgbClr val="5E2DE3"/>
              </a:solidFill>
              <a:latin typeface="Poppins"/>
              <a:ea typeface="Poppins"/>
              <a:cs typeface="Poppins"/>
              <a:sym typeface="Poppins"/>
            </a:endParaRPr>
          </a:p>
          <a:p>
            <a:pPr indent="0" lvl="0" marL="0" marR="0" rtl="0" algn="l">
              <a:lnSpc>
                <a:spcPct val="90000"/>
              </a:lnSpc>
              <a:spcBef>
                <a:spcPts val="0"/>
              </a:spcBef>
              <a:spcAft>
                <a:spcPts val="0"/>
              </a:spcAft>
              <a:buClr>
                <a:srgbClr val="000000"/>
              </a:buClr>
              <a:buSzPts val="4200"/>
              <a:buFont typeface="Arial"/>
              <a:buNone/>
            </a:pPr>
            <a:r>
              <a:t/>
            </a:r>
            <a:endParaRPr b="1" i="0" sz="2700" u="none" cap="none" strike="noStrike">
              <a:solidFill>
                <a:srgbClr val="5E2DE3"/>
              </a:solidFill>
              <a:latin typeface="Poppins"/>
              <a:ea typeface="Poppins"/>
              <a:cs typeface="Poppins"/>
              <a:sym typeface="Poppins"/>
            </a:endParaRPr>
          </a:p>
        </p:txBody>
      </p:sp>
      <p:sp>
        <p:nvSpPr>
          <p:cNvPr id="290" name="Google Shape;290;g3731ee381a1_0_384"/>
          <p:cNvSpPr txBox="1"/>
          <p:nvPr/>
        </p:nvSpPr>
        <p:spPr>
          <a:xfrm>
            <a:off x="340225" y="1092675"/>
            <a:ext cx="8562000" cy="3135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200"/>
              </a:spcBef>
              <a:spcAft>
                <a:spcPts val="0"/>
              </a:spcAft>
              <a:buClr>
                <a:schemeClr val="dk1"/>
              </a:buClr>
              <a:buSzPts val="1600"/>
              <a:buFont typeface="Arial"/>
              <a:buChar char="●"/>
            </a:pPr>
            <a:r>
              <a:rPr b="0" i="0" lang="en-US" sz="1600" u="none" cap="none" strike="noStrike">
                <a:solidFill>
                  <a:schemeClr val="dk1"/>
                </a:solidFill>
                <a:latin typeface="Noto Sans Symbols"/>
                <a:ea typeface="Noto Sans Symbols"/>
                <a:cs typeface="Noto Sans Symbols"/>
                <a:sym typeface="Noto Sans Symbols"/>
              </a:rPr>
              <a:t>☕ </a:t>
            </a:r>
            <a:r>
              <a:rPr b="1" i="0" lang="en-US" sz="1600" u="none" cap="none" strike="noStrike">
                <a:solidFill>
                  <a:schemeClr val="dk1"/>
                </a:solidFill>
                <a:latin typeface="Noto Sans Symbols"/>
                <a:ea typeface="Noto Sans Symbols"/>
                <a:cs typeface="Noto Sans Symbols"/>
                <a:sym typeface="Noto Sans Symbols"/>
              </a:rPr>
              <a:t>Costs less than a cup of coffee</a:t>
            </a:r>
            <a:br>
              <a:rPr b="1" i="0" lang="en-US" sz="1600" u="none" cap="none" strike="noStrike">
                <a:solidFill>
                  <a:schemeClr val="dk1"/>
                </a:solidFill>
                <a:latin typeface="Noto Sans Symbols"/>
                <a:ea typeface="Noto Sans Symbols"/>
                <a:cs typeface="Noto Sans Symbols"/>
                <a:sym typeface="Noto Sans Symbols"/>
              </a:rPr>
            </a:br>
            <a:r>
              <a:rPr b="0" i="0" lang="en-US" sz="1600" u="none" cap="none" strike="noStrike">
                <a:solidFill>
                  <a:schemeClr val="dk1"/>
                </a:solidFill>
                <a:latin typeface="Noto Sans Symbols"/>
                <a:ea typeface="Noto Sans Symbols"/>
                <a:cs typeface="Noto Sans Symbols"/>
                <a:sym typeface="Noto Sans Symbols"/>
              </a:rPr>
              <a:t> </a:t>
            </a:r>
            <a:endParaRPr b="0" i="0" sz="1600" u="none" cap="none" strike="noStrike">
              <a:solidFill>
                <a:schemeClr val="dk1"/>
              </a:solidFill>
              <a:latin typeface="Noto Sans Symbols"/>
              <a:ea typeface="Noto Sans Symbols"/>
              <a:cs typeface="Noto Sans Symbols"/>
              <a:sym typeface="Noto Sans Symbols"/>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Noto Sans Symbols"/>
                <a:ea typeface="Noto Sans Symbols"/>
                <a:cs typeface="Noto Sans Symbols"/>
                <a:sym typeface="Noto Sans Symbols"/>
              </a:rPr>
              <a:t>📈 </a:t>
            </a:r>
            <a:r>
              <a:rPr b="1" i="0" lang="en-US" sz="1600" u="none" cap="none" strike="noStrike">
                <a:solidFill>
                  <a:schemeClr val="dk1"/>
                </a:solidFill>
                <a:latin typeface="Noto Sans Symbols"/>
                <a:ea typeface="Noto Sans Symbols"/>
                <a:cs typeface="Noto Sans Symbols"/>
                <a:sym typeface="Noto Sans Symbols"/>
              </a:rPr>
              <a:t>Scales to thousands in seconds</a:t>
            </a:r>
            <a:br>
              <a:rPr b="1" i="0" lang="en-US" sz="1600" u="none" cap="none" strike="noStrike">
                <a:solidFill>
                  <a:schemeClr val="dk1"/>
                </a:solidFill>
                <a:latin typeface="Noto Sans Symbols"/>
                <a:ea typeface="Noto Sans Symbols"/>
                <a:cs typeface="Noto Sans Symbols"/>
                <a:sym typeface="Noto Sans Symbols"/>
              </a:rPr>
            </a:br>
            <a:r>
              <a:rPr b="0" i="0" lang="en-US" sz="1600" u="none" cap="none" strike="noStrike">
                <a:solidFill>
                  <a:schemeClr val="dk1"/>
                </a:solidFill>
                <a:latin typeface="Noto Sans Symbols"/>
                <a:ea typeface="Noto Sans Symbols"/>
                <a:cs typeface="Noto Sans Symbols"/>
                <a:sym typeface="Noto Sans Symbols"/>
              </a:rPr>
              <a:t> </a:t>
            </a:r>
            <a:endParaRPr b="0" i="0" sz="1600" u="none" cap="none" strike="noStrike">
              <a:solidFill>
                <a:schemeClr val="dk1"/>
              </a:solidFill>
              <a:latin typeface="Noto Sans Symbols"/>
              <a:ea typeface="Noto Sans Symbols"/>
              <a:cs typeface="Noto Sans Symbols"/>
              <a:sym typeface="Noto Sans Symbols"/>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Noto Sans Symbols"/>
                <a:ea typeface="Noto Sans Symbols"/>
                <a:cs typeface="Noto Sans Symbols"/>
                <a:sym typeface="Noto Sans Symbols"/>
              </a:rPr>
              <a:t>🔐 </a:t>
            </a:r>
            <a:r>
              <a:rPr b="1" i="0" lang="en-US" sz="1600" u="none" cap="none" strike="noStrike">
                <a:solidFill>
                  <a:schemeClr val="dk1"/>
                </a:solidFill>
                <a:latin typeface="Noto Sans Symbols"/>
                <a:ea typeface="Noto Sans Symbols"/>
                <a:cs typeface="Noto Sans Symbols"/>
                <a:sym typeface="Noto Sans Symbols"/>
              </a:rPr>
              <a:t>Enterprise-grade security</a:t>
            </a:r>
            <a:br>
              <a:rPr b="1" i="0" lang="en-US" sz="1600" u="none" cap="none" strike="noStrike">
                <a:solidFill>
                  <a:schemeClr val="dk1"/>
                </a:solidFill>
                <a:latin typeface="Noto Sans Symbols"/>
                <a:ea typeface="Noto Sans Symbols"/>
                <a:cs typeface="Noto Sans Symbols"/>
                <a:sym typeface="Noto Sans Symbols"/>
              </a:rPr>
            </a:br>
            <a:r>
              <a:rPr b="0" i="0" lang="en-US" sz="1600" u="none" cap="none" strike="noStrike">
                <a:solidFill>
                  <a:schemeClr val="dk1"/>
                </a:solidFill>
                <a:latin typeface="Noto Sans Symbols"/>
                <a:ea typeface="Noto Sans Symbols"/>
                <a:cs typeface="Noto Sans Symbols"/>
                <a:sym typeface="Noto Sans Symbols"/>
              </a:rPr>
              <a:t> </a:t>
            </a:r>
            <a:endParaRPr b="0" i="0" sz="1600" u="none" cap="none" strike="noStrike">
              <a:solidFill>
                <a:schemeClr val="dk1"/>
              </a:solidFill>
              <a:latin typeface="Noto Sans Symbols"/>
              <a:ea typeface="Noto Sans Symbols"/>
              <a:cs typeface="Noto Sans Symbols"/>
              <a:sym typeface="Noto Sans Symbols"/>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Noto Sans Symbols"/>
                <a:ea typeface="Noto Sans Symbols"/>
                <a:cs typeface="Noto Sans Symbols"/>
                <a:sym typeface="Noto Sans Symbols"/>
              </a:rPr>
              <a:t>🧑‍🚀 </a:t>
            </a:r>
            <a:r>
              <a:rPr b="1" i="0" lang="en-US" sz="1600" u="none" cap="none" strike="noStrike">
                <a:solidFill>
                  <a:schemeClr val="dk1"/>
                </a:solidFill>
                <a:latin typeface="Noto Sans Symbols"/>
                <a:ea typeface="Noto Sans Symbols"/>
                <a:cs typeface="Noto Sans Symbols"/>
                <a:sym typeface="Noto Sans Symbols"/>
              </a:rPr>
              <a:t>Team of one, roles of many</a:t>
            </a:r>
            <a:br>
              <a:rPr b="1" i="0" lang="en-US" sz="1600" u="none" cap="none" strike="noStrike">
                <a:solidFill>
                  <a:schemeClr val="dk1"/>
                </a:solidFill>
                <a:latin typeface="Noto Sans Symbols"/>
                <a:ea typeface="Noto Sans Symbols"/>
                <a:cs typeface="Noto Sans Symbols"/>
                <a:sym typeface="Noto Sans Symbols"/>
              </a:rPr>
            </a:br>
            <a:r>
              <a:rPr b="0" i="0" lang="en-US" sz="1600" u="none" cap="none" strike="noStrike">
                <a:solidFill>
                  <a:schemeClr val="dk1"/>
                </a:solidFill>
                <a:latin typeface="Noto Sans Symbols"/>
                <a:ea typeface="Noto Sans Symbols"/>
                <a:cs typeface="Noto Sans Symbols"/>
                <a:sym typeface="Noto Sans Symbols"/>
              </a:rPr>
              <a:t> </a:t>
            </a:r>
            <a:endParaRPr b="0" i="0" sz="1600" u="none" cap="none" strike="noStrike">
              <a:solidFill>
                <a:schemeClr val="dk1"/>
              </a:solidFill>
              <a:latin typeface="Noto Sans Symbols"/>
              <a:ea typeface="Noto Sans Symbols"/>
              <a:cs typeface="Noto Sans Symbols"/>
              <a:sym typeface="Noto Sans Symbols"/>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Noto Sans Symbols"/>
                <a:ea typeface="Noto Sans Symbols"/>
                <a:cs typeface="Noto Sans Symbols"/>
                <a:sym typeface="Noto Sans Symbols"/>
              </a:rPr>
              <a:t>🤖 </a:t>
            </a:r>
            <a:r>
              <a:rPr b="1" i="0" lang="en-US" sz="1600" u="none" cap="none" strike="noStrike">
                <a:solidFill>
                  <a:schemeClr val="dk1"/>
                </a:solidFill>
                <a:latin typeface="Noto Sans Symbols"/>
                <a:ea typeface="Noto Sans Symbols"/>
                <a:cs typeface="Noto Sans Symbols"/>
                <a:sym typeface="Noto Sans Symbols"/>
              </a:rPr>
              <a:t>Co-built with AI tools</a:t>
            </a:r>
            <a:br>
              <a:rPr b="1" i="0" lang="en-US" sz="1600" u="none" cap="none" strike="noStrike">
                <a:solidFill>
                  <a:schemeClr val="dk1"/>
                </a:solidFill>
                <a:latin typeface="Noto Sans Symbols"/>
                <a:ea typeface="Noto Sans Symbols"/>
                <a:cs typeface="Noto Sans Symbols"/>
                <a:sym typeface="Noto Sans Symbols"/>
              </a:rPr>
            </a:br>
            <a:r>
              <a:rPr b="0" i="0" lang="en-US" sz="1600" u="none" cap="none" strike="noStrike">
                <a:solidFill>
                  <a:schemeClr val="dk1"/>
                </a:solidFill>
                <a:latin typeface="Noto Sans Symbols"/>
                <a:ea typeface="Noto Sans Symbols"/>
                <a:cs typeface="Noto Sans Symbols"/>
                <a:sym typeface="Noto Sans Symbols"/>
              </a:rPr>
              <a:t> </a:t>
            </a:r>
            <a:endParaRPr b="0" i="0" sz="1600" u="none" cap="none" strike="noStrike">
              <a:solidFill>
                <a:schemeClr val="dk1"/>
              </a:solidFill>
              <a:latin typeface="Noto Sans Symbols"/>
              <a:ea typeface="Noto Sans Symbols"/>
              <a:cs typeface="Noto Sans Symbols"/>
              <a:sym typeface="Noto Sans Symbols"/>
            </a:endParaRPr>
          </a:p>
          <a:p>
            <a:pPr indent="-317500" lvl="0" marL="457200" marR="0" rtl="0" algn="l">
              <a:lnSpc>
                <a:spcPct val="115000"/>
              </a:lnSpc>
              <a:spcBef>
                <a:spcPts val="0"/>
              </a:spcBef>
              <a:spcAft>
                <a:spcPts val="0"/>
              </a:spcAft>
              <a:buClr>
                <a:schemeClr val="dk1"/>
              </a:buClr>
              <a:buSzPts val="1400"/>
              <a:buFont typeface="Arial"/>
              <a:buChar char="●"/>
            </a:pPr>
            <a:r>
              <a:rPr b="0" i="0" lang="en-US" sz="1600" u="none" cap="none" strike="noStrike">
                <a:solidFill>
                  <a:schemeClr val="dk1"/>
                </a:solidFill>
                <a:latin typeface="Noto Sans Symbols"/>
                <a:ea typeface="Noto Sans Symbols"/>
                <a:cs typeface="Noto Sans Symbols"/>
                <a:sym typeface="Noto Sans Symbols"/>
              </a:rPr>
              <a:t>🚀 </a:t>
            </a:r>
            <a:r>
              <a:rPr b="1" i="0" lang="en-US" sz="1600" u="none" cap="none" strike="noStrike">
                <a:solidFill>
                  <a:schemeClr val="dk1"/>
                </a:solidFill>
                <a:latin typeface="Noto Sans Symbols"/>
                <a:ea typeface="Noto Sans Symbols"/>
                <a:cs typeface="Noto Sans Symbols"/>
                <a:sym typeface="Noto Sans Symbols"/>
              </a:rPr>
              <a:t>From prototype to pro</a:t>
            </a:r>
            <a:r>
              <a:rPr b="1" lang="en-US" sz="1600">
                <a:solidFill>
                  <a:schemeClr val="dk1"/>
                </a:solidFill>
                <a:latin typeface="Noto Sans Symbols"/>
                <a:ea typeface="Noto Sans Symbols"/>
                <a:cs typeface="Noto Sans Symbols"/>
                <a:sym typeface="Noto Sans Symbols"/>
              </a:rPr>
              <a:t>duction ready</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t/>
            </a:r>
            <a:endParaRPr b="0" i="0" sz="16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734bbd32ba_1_23"/>
          <p:cNvSpPr txBox="1"/>
          <p:nvPr/>
        </p:nvSpPr>
        <p:spPr>
          <a:xfrm>
            <a:off x="340225" y="380950"/>
            <a:ext cx="7065900" cy="1924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2800" u="none" cap="none" strike="noStrike">
                <a:solidFill>
                  <a:srgbClr val="5E2DE3"/>
                </a:solidFill>
                <a:latin typeface="Poppins"/>
                <a:ea typeface="Poppins"/>
                <a:cs typeface="Poppins"/>
                <a:sym typeface="Poppins"/>
              </a:rPr>
              <a:t>Key takeaways</a:t>
            </a:r>
            <a:endParaRPr b="1" i="0" sz="2800" u="none" cap="none" strike="noStrike">
              <a:solidFill>
                <a:srgbClr val="5E2DE3"/>
              </a:solidFill>
              <a:latin typeface="Poppins"/>
              <a:ea typeface="Poppins"/>
              <a:cs typeface="Poppins"/>
              <a:sym typeface="Poppins"/>
            </a:endParaRPr>
          </a:p>
        </p:txBody>
      </p:sp>
      <p:sp>
        <p:nvSpPr>
          <p:cNvPr id="297" name="Google Shape;297;g3734bbd32ba_1_23"/>
          <p:cNvSpPr txBox="1"/>
          <p:nvPr/>
        </p:nvSpPr>
        <p:spPr>
          <a:xfrm>
            <a:off x="332225" y="1281600"/>
            <a:ext cx="8562000" cy="3135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200000"/>
              </a:lnSpc>
              <a:spcBef>
                <a:spcPts val="120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Clearly define the problem </a:t>
            </a:r>
            <a:endParaRPr b="1" i="0" sz="1600" u="none" cap="none" strike="noStrike">
              <a:solidFill>
                <a:schemeClr val="dk1"/>
              </a:solidFill>
              <a:latin typeface="Arial"/>
              <a:ea typeface="Arial"/>
              <a:cs typeface="Arial"/>
              <a:sym typeface="Arial"/>
            </a:endParaRPr>
          </a:p>
          <a:p>
            <a:pPr indent="-330200" lvl="0" marL="457200" marR="0" rtl="0" algn="l">
              <a:lnSpc>
                <a:spcPct val="2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Prioritize System Design</a:t>
            </a:r>
            <a:endParaRPr b="1" i="0" sz="1600" u="none" cap="none" strike="noStrike">
              <a:solidFill>
                <a:schemeClr val="dk1"/>
              </a:solidFill>
              <a:latin typeface="Arial"/>
              <a:ea typeface="Arial"/>
              <a:cs typeface="Arial"/>
              <a:sym typeface="Arial"/>
            </a:endParaRPr>
          </a:p>
          <a:p>
            <a:pPr indent="-330200" lvl="0" marL="457200" marR="0" rtl="0" algn="l">
              <a:lnSpc>
                <a:spcPct val="200000"/>
              </a:lnSpc>
              <a:spcBef>
                <a:spcPts val="0"/>
              </a:spcBef>
              <a:spcAft>
                <a:spcPts val="0"/>
              </a:spcAft>
              <a:buClr>
                <a:schemeClr val="dk1"/>
              </a:buClr>
              <a:buSzPts val="1600"/>
              <a:buFont typeface="Arial"/>
              <a:buChar char="●"/>
            </a:pPr>
            <a:r>
              <a:rPr b="1" i="0" lang="en-US" sz="1600" u="none" cap="none" strike="noStrike">
                <a:solidFill>
                  <a:schemeClr val="dk1"/>
                </a:solidFill>
                <a:latin typeface="Noto Sans Symbols"/>
                <a:ea typeface="Noto Sans Symbols"/>
                <a:cs typeface="Noto Sans Symbols"/>
                <a:sym typeface="Noto Sans Symbols"/>
              </a:rPr>
              <a:t>Embrace Serverless</a:t>
            </a:r>
            <a:endParaRPr b="1" i="0" sz="1600" u="none" cap="none" strike="noStrike">
              <a:solidFill>
                <a:schemeClr val="dk1"/>
              </a:solidFill>
              <a:latin typeface="Noto Sans Symbols"/>
              <a:ea typeface="Noto Sans Symbols"/>
              <a:cs typeface="Noto Sans Symbols"/>
              <a:sym typeface="Noto Sans Symbols"/>
            </a:endParaRPr>
          </a:p>
          <a:p>
            <a:pPr indent="-330200" lvl="0" marL="457200" marR="0" rtl="0" algn="l">
              <a:lnSpc>
                <a:spcPct val="2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Co-Develop with AI</a:t>
            </a:r>
            <a:endParaRPr b="1" i="0" sz="1600" u="none" cap="none" strike="noStrike">
              <a:solidFill>
                <a:schemeClr val="dk1"/>
              </a:solidFill>
              <a:latin typeface="Arial"/>
              <a:ea typeface="Arial"/>
              <a:cs typeface="Arial"/>
              <a:sym typeface="Arial"/>
            </a:endParaRPr>
          </a:p>
          <a:p>
            <a:pPr indent="-330200" lvl="0" marL="457200" marR="0" rtl="0" algn="l">
              <a:lnSpc>
                <a:spcPct val="2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Measure everything</a:t>
            </a:r>
            <a:endParaRPr b="0" i="0" sz="18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pic>
        <p:nvPicPr>
          <p:cNvPr id="303" name="Google Shape;303;p19"/>
          <p:cNvPicPr preferRelativeResize="0"/>
          <p:nvPr/>
        </p:nvPicPr>
        <p:blipFill rotWithShape="1">
          <a:blip r:embed="rId4">
            <a:alphaModFix/>
          </a:blip>
          <a:srcRect b="0" l="0" r="0" t="0"/>
          <a:stretch/>
        </p:blipFill>
        <p:spPr>
          <a:xfrm>
            <a:off x="3538950" y="-13109"/>
            <a:ext cx="1892372" cy="1428473"/>
          </a:xfrm>
          <a:prstGeom prst="rect">
            <a:avLst/>
          </a:prstGeom>
          <a:noFill/>
          <a:ln>
            <a:noFill/>
          </a:ln>
        </p:spPr>
      </p:pic>
      <p:sp>
        <p:nvSpPr>
          <p:cNvPr id="304" name="Google Shape;304;p19"/>
          <p:cNvSpPr txBox="1"/>
          <p:nvPr/>
        </p:nvSpPr>
        <p:spPr>
          <a:xfrm>
            <a:off x="394800" y="1204277"/>
            <a:ext cx="8354400" cy="7578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200"/>
              <a:buFont typeface="Arial"/>
              <a:buNone/>
            </a:pPr>
            <a:r>
              <a:rPr b="1" i="0" lang="en-US" sz="4200" u="none" cap="none" strike="noStrike">
                <a:solidFill>
                  <a:srgbClr val="73F1BC"/>
                </a:solidFill>
                <a:latin typeface="Poppins"/>
                <a:ea typeface="Poppins"/>
                <a:cs typeface="Poppins"/>
                <a:sym typeface="Poppins"/>
              </a:rPr>
              <a:t>Thank You!</a:t>
            </a:r>
            <a:endParaRPr b="1" i="0" sz="4200" u="none" cap="none" strike="noStrike">
              <a:solidFill>
                <a:srgbClr val="73F1BC"/>
              </a:solidFill>
              <a:latin typeface="Poppins"/>
              <a:ea typeface="Poppins"/>
              <a:cs typeface="Poppins"/>
              <a:sym typeface="Poppins"/>
            </a:endParaRPr>
          </a:p>
        </p:txBody>
      </p:sp>
      <p:sp>
        <p:nvSpPr>
          <p:cNvPr id="305" name="Google Shape;305;p19"/>
          <p:cNvSpPr txBox="1"/>
          <p:nvPr/>
        </p:nvSpPr>
        <p:spPr>
          <a:xfrm>
            <a:off x="1435281" y="1968158"/>
            <a:ext cx="6269400" cy="179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n-US" sz="2200">
                <a:solidFill>
                  <a:schemeClr val="lt1"/>
                </a:solidFill>
                <a:latin typeface="Noto Sans Symbols"/>
                <a:ea typeface="Noto Sans Symbols"/>
                <a:cs typeface="Noto Sans Symbols"/>
                <a:sym typeface="Noto Sans Symbols"/>
              </a:rPr>
              <a:t>https://www.linkedin.com/in/soujanyavullam/</a:t>
            </a:r>
            <a:endParaRPr b="0" i="0" sz="2200" u="none" cap="none" strike="noStrike">
              <a:solidFill>
                <a:schemeClr val="lt1"/>
              </a:solidFill>
              <a:latin typeface="Noto Sans Symbols"/>
              <a:ea typeface="Noto Sans Symbols"/>
              <a:cs typeface="Noto Sans Symbols"/>
              <a:sym typeface="Noto Sans Symbols"/>
            </a:endParaRPr>
          </a:p>
        </p:txBody>
      </p:sp>
      <p:pic>
        <p:nvPicPr>
          <p:cNvPr id="306" name="Google Shape;306;p19" title="Screenshot 2025-09-14 at 11.33.32 AM.png"/>
          <p:cNvPicPr preferRelativeResize="0"/>
          <p:nvPr/>
        </p:nvPicPr>
        <p:blipFill>
          <a:blip r:embed="rId5">
            <a:alphaModFix/>
          </a:blip>
          <a:stretch>
            <a:fillRect/>
          </a:stretch>
        </p:blipFill>
        <p:spPr>
          <a:xfrm>
            <a:off x="3527790" y="2638625"/>
            <a:ext cx="1768625" cy="2167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pic>
        <p:nvPicPr>
          <p:cNvPr id="102" name="Google Shape;102;g3783b58da96_0_234"/>
          <p:cNvPicPr preferRelativeResize="0"/>
          <p:nvPr/>
        </p:nvPicPr>
        <p:blipFill rotWithShape="1">
          <a:blip r:embed="rId4">
            <a:alphaModFix/>
          </a:blip>
          <a:srcRect b="0" l="0" r="0" t="0"/>
          <a:stretch/>
        </p:blipFill>
        <p:spPr>
          <a:xfrm>
            <a:off x="408425" y="458000"/>
            <a:ext cx="1018725" cy="99575"/>
          </a:xfrm>
          <a:prstGeom prst="rect">
            <a:avLst/>
          </a:prstGeom>
          <a:noFill/>
          <a:ln>
            <a:noFill/>
          </a:ln>
        </p:spPr>
      </p:pic>
      <p:sp>
        <p:nvSpPr>
          <p:cNvPr id="103" name="Google Shape;103;g3783b58da96_0_234"/>
          <p:cNvSpPr txBox="1"/>
          <p:nvPr/>
        </p:nvSpPr>
        <p:spPr>
          <a:xfrm>
            <a:off x="340225" y="609550"/>
            <a:ext cx="8649300" cy="954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3100" u="none" cap="none" strike="noStrike">
                <a:solidFill>
                  <a:schemeClr val="lt1"/>
                </a:solidFill>
                <a:latin typeface="Poppins"/>
                <a:ea typeface="Poppins"/>
                <a:cs typeface="Poppins"/>
                <a:sym typeface="Poppins"/>
              </a:rPr>
              <a:t>What Makes a System Enterprise-Grade?</a:t>
            </a:r>
            <a:endParaRPr b="1" i="0" sz="3100" u="none" cap="none" strike="noStrike">
              <a:solidFill>
                <a:schemeClr val="lt1"/>
              </a:solidFill>
              <a:latin typeface="Poppins"/>
              <a:ea typeface="Poppins"/>
              <a:cs typeface="Poppins"/>
              <a:sym typeface="Poppins"/>
            </a:endParaRPr>
          </a:p>
        </p:txBody>
      </p:sp>
      <p:sp>
        <p:nvSpPr>
          <p:cNvPr id="104" name="Google Shape;104;g3783b58da96_0_234"/>
          <p:cNvSpPr txBox="1"/>
          <p:nvPr/>
        </p:nvSpPr>
        <p:spPr>
          <a:xfrm>
            <a:off x="340225" y="1608050"/>
            <a:ext cx="2673000" cy="2737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20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Modularity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Scalability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Reliability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Security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Flexibility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Observability</a:t>
            </a:r>
            <a:endParaRPr b="0" i="0" sz="1800" u="none" cap="none" strike="noStrike">
              <a:solidFill>
                <a:schemeClr val="lt1"/>
              </a:solidFill>
              <a:latin typeface="Poppins"/>
              <a:ea typeface="Poppins"/>
              <a:cs typeface="Poppins"/>
              <a:sym typeface="Poppins"/>
            </a:endParaRPr>
          </a:p>
        </p:txBody>
      </p:sp>
      <p:sp>
        <p:nvSpPr>
          <p:cNvPr id="105" name="Google Shape;105;g3783b58da96_0_234"/>
          <p:cNvSpPr txBox="1"/>
          <p:nvPr/>
        </p:nvSpPr>
        <p:spPr>
          <a:xfrm>
            <a:off x="4303775" y="1608050"/>
            <a:ext cx="3031800" cy="2737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20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Reusability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Cost-Effectiveness</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Maintainability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Reusability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Testability</a:t>
            </a:r>
            <a:endParaRPr b="0" i="0" sz="1800" u="none" cap="none" strike="noStrike">
              <a:solidFill>
                <a:schemeClr val="lt1"/>
              </a:solidFill>
              <a:latin typeface="Poppins"/>
              <a:ea typeface="Poppins"/>
              <a:cs typeface="Poppins"/>
              <a:sym typeface="Poppins"/>
            </a:endParaRPr>
          </a:p>
          <a:p>
            <a:pPr indent="-342900" lvl="0" marL="457200" marR="0" rtl="0" algn="l">
              <a:lnSpc>
                <a:spcPct val="150000"/>
              </a:lnSpc>
              <a:spcBef>
                <a:spcPts val="0"/>
              </a:spcBef>
              <a:spcAft>
                <a:spcPts val="0"/>
              </a:spcAft>
              <a:buClr>
                <a:schemeClr val="lt1"/>
              </a:buClr>
              <a:buSzPts val="1800"/>
              <a:buFont typeface="Poppins"/>
              <a:buChar char="●"/>
            </a:pPr>
            <a:r>
              <a:rPr b="0" i="0" lang="en-US" sz="1800" u="none" cap="none" strike="noStrike">
                <a:solidFill>
                  <a:schemeClr val="lt1"/>
                </a:solidFill>
                <a:latin typeface="Poppins"/>
                <a:ea typeface="Poppins"/>
                <a:cs typeface="Poppins"/>
                <a:sym typeface="Poppins"/>
              </a:rPr>
              <a:t>Evals</a:t>
            </a:r>
            <a:endParaRPr b="0" i="0" sz="1800" u="none" cap="none" strike="noStrike">
              <a:solidFill>
                <a:schemeClr val="lt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pic>
        <p:nvPicPr>
          <p:cNvPr id="111" name="Google Shape;111;g3734bbd32ba_3_72"/>
          <p:cNvPicPr preferRelativeResize="0"/>
          <p:nvPr/>
        </p:nvPicPr>
        <p:blipFill rotWithShape="1">
          <a:blip r:embed="rId4">
            <a:alphaModFix/>
          </a:blip>
          <a:srcRect b="0" l="0" r="0" t="0"/>
          <a:stretch/>
        </p:blipFill>
        <p:spPr>
          <a:xfrm>
            <a:off x="408425" y="458000"/>
            <a:ext cx="1018725" cy="99575"/>
          </a:xfrm>
          <a:prstGeom prst="rect">
            <a:avLst/>
          </a:prstGeom>
          <a:noFill/>
          <a:ln>
            <a:noFill/>
          </a:ln>
        </p:spPr>
      </p:pic>
      <p:sp>
        <p:nvSpPr>
          <p:cNvPr id="112" name="Google Shape;112;g3734bbd32ba_3_72"/>
          <p:cNvSpPr txBox="1"/>
          <p:nvPr/>
        </p:nvSpPr>
        <p:spPr>
          <a:xfrm>
            <a:off x="340225" y="609550"/>
            <a:ext cx="8304900" cy="998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200"/>
              <a:buFont typeface="Arial"/>
              <a:buNone/>
            </a:pPr>
            <a:r>
              <a:rPr b="1" i="0" lang="en-US" sz="4200" u="none" cap="none" strike="noStrike">
                <a:solidFill>
                  <a:schemeClr val="lt1"/>
                </a:solidFill>
                <a:latin typeface="Poppins"/>
                <a:ea typeface="Poppins"/>
                <a:cs typeface="Poppins"/>
                <a:sym typeface="Poppins"/>
              </a:rPr>
              <a:t>Use case: Epic Q&amp;A </a:t>
            </a:r>
            <a:endParaRPr b="1" i="0" sz="4200" u="none" cap="none" strike="noStrike">
              <a:solidFill>
                <a:schemeClr val="lt1"/>
              </a:solidFill>
              <a:latin typeface="Poppins"/>
              <a:ea typeface="Poppins"/>
              <a:cs typeface="Poppins"/>
              <a:sym typeface="Poppins"/>
            </a:endParaRPr>
          </a:p>
        </p:txBody>
      </p:sp>
      <p:sp>
        <p:nvSpPr>
          <p:cNvPr id="113" name="Google Shape;113;g3734bbd32ba_3_72"/>
          <p:cNvSpPr txBox="1"/>
          <p:nvPr/>
        </p:nvSpPr>
        <p:spPr>
          <a:xfrm>
            <a:off x="340225" y="1608050"/>
            <a:ext cx="7688700" cy="2402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chemeClr val="lt1"/>
              </a:buClr>
              <a:buSzPts val="1600"/>
              <a:buFont typeface="Poppins"/>
              <a:buChar char="●"/>
            </a:pPr>
            <a:r>
              <a:rPr lang="en-US" sz="1600">
                <a:solidFill>
                  <a:schemeClr val="lt1"/>
                </a:solidFill>
                <a:latin typeface="Poppins"/>
                <a:ea typeface="Poppins"/>
                <a:cs typeface="Poppins"/>
                <a:sym typeface="Poppins"/>
              </a:rPr>
              <a:t>Purpose: Answer questions about a context - a book or a codebase</a:t>
            </a:r>
            <a:endParaRPr sz="1600">
              <a:solidFill>
                <a:schemeClr val="lt1"/>
              </a:solidFill>
              <a:latin typeface="Poppins"/>
              <a:ea typeface="Poppins"/>
              <a:cs typeface="Poppins"/>
              <a:sym typeface="Poppins"/>
            </a:endParaRPr>
          </a:p>
          <a:p>
            <a:pPr indent="-330200" lvl="0" marL="457200" marR="0" rtl="0" algn="l">
              <a:lnSpc>
                <a:spcPct val="150000"/>
              </a:lnSpc>
              <a:spcBef>
                <a:spcPts val="0"/>
              </a:spcBef>
              <a:spcAft>
                <a:spcPts val="0"/>
              </a:spcAft>
              <a:buClr>
                <a:schemeClr val="lt1"/>
              </a:buClr>
              <a:buSzPts val="1600"/>
              <a:buFont typeface="Poppins"/>
              <a:buChar char="●"/>
            </a:pPr>
            <a:r>
              <a:rPr b="0" i="0" lang="en-US" sz="1600" u="none" cap="none" strike="noStrike">
                <a:solidFill>
                  <a:schemeClr val="lt1"/>
                </a:solidFill>
                <a:latin typeface="Poppins"/>
                <a:ea typeface="Poppins"/>
                <a:cs typeface="Poppins"/>
                <a:sym typeface="Poppins"/>
              </a:rPr>
              <a:t>AI-powered Q&amp;A web application:</a:t>
            </a:r>
            <a:endParaRPr b="0" i="0" sz="1600" u="none" cap="none" strike="noStrike">
              <a:solidFill>
                <a:schemeClr val="lt1"/>
              </a:solidFill>
              <a:latin typeface="Poppins"/>
              <a:ea typeface="Poppins"/>
              <a:cs typeface="Poppins"/>
              <a:sym typeface="Poppins"/>
            </a:endParaRPr>
          </a:p>
          <a:p>
            <a:pPr indent="0" lvl="0" marL="457200" marR="0" rtl="0" algn="l">
              <a:lnSpc>
                <a:spcPct val="150000"/>
              </a:lnSpc>
              <a:spcBef>
                <a:spcPts val="0"/>
              </a:spcBef>
              <a:spcAft>
                <a:spcPts val="0"/>
              </a:spcAft>
              <a:buNone/>
            </a:pPr>
            <a:r>
              <a:rPr b="0" i="0" lang="en-US" sz="1600" u="none" cap="none" strike="noStrike">
                <a:solidFill>
                  <a:schemeClr val="lt1"/>
                </a:solidFill>
                <a:latin typeface="Poppins"/>
                <a:ea typeface="Poppins"/>
                <a:cs typeface="Poppins"/>
                <a:sym typeface="Poppins"/>
              </a:rPr>
              <a:t>Users ask natural language questions</a:t>
            </a:r>
            <a:endParaRPr b="0" i="0" sz="1600" u="none" cap="none" strike="noStrike">
              <a:solidFill>
                <a:schemeClr val="lt1"/>
              </a:solidFill>
              <a:latin typeface="Poppins"/>
              <a:ea typeface="Poppins"/>
              <a:cs typeface="Poppins"/>
              <a:sym typeface="Poppins"/>
            </a:endParaRPr>
          </a:p>
          <a:p>
            <a:pPr indent="0" lvl="0" marL="457200" marR="0" rtl="0" algn="l">
              <a:lnSpc>
                <a:spcPct val="150000"/>
              </a:lnSpc>
              <a:spcBef>
                <a:spcPts val="0"/>
              </a:spcBef>
              <a:spcAft>
                <a:spcPts val="0"/>
              </a:spcAft>
              <a:buNone/>
            </a:pPr>
            <a:r>
              <a:rPr b="0" i="0" lang="en-US" sz="1600" u="none" cap="none" strike="noStrike">
                <a:solidFill>
                  <a:schemeClr val="lt1"/>
                </a:solidFill>
                <a:latin typeface="Poppins"/>
                <a:ea typeface="Poppins"/>
                <a:cs typeface="Poppins"/>
                <a:sym typeface="Poppins"/>
              </a:rPr>
              <a:t>Receive intelligent, context-aware responses about large books, documentation and code base</a:t>
            </a:r>
            <a:endParaRPr b="0" i="0" sz="1200" u="none" cap="none" strike="noStrike">
              <a:solidFill>
                <a:schemeClr val="lt1"/>
              </a:solidFill>
              <a:latin typeface="Noto Sans Symbols"/>
              <a:ea typeface="Noto Sans Symbols"/>
              <a:cs typeface="Noto Sans Symbols"/>
              <a:sym typeface="Noto Sans Symbol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pic>
        <p:nvPicPr>
          <p:cNvPr id="118" name="Google Shape;118;g3783b58da96_0_22" title="Arch diagram 1 - Page 1.png"/>
          <p:cNvPicPr preferRelativeResize="0"/>
          <p:nvPr/>
        </p:nvPicPr>
        <p:blipFill>
          <a:blip r:embed="rId3">
            <a:alphaModFix/>
          </a:blip>
          <a:stretch>
            <a:fillRect/>
          </a:stretch>
        </p:blipFill>
        <p:spPr>
          <a:xfrm>
            <a:off x="1371600" y="6"/>
            <a:ext cx="4672200" cy="20737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pic>
        <p:nvPicPr>
          <p:cNvPr id="123" name="Google Shape;123;g3783b58da96_0_67" title="Arch diagram 1 - Page 2.png"/>
          <p:cNvPicPr preferRelativeResize="0"/>
          <p:nvPr/>
        </p:nvPicPr>
        <p:blipFill>
          <a:blip r:embed="rId3">
            <a:alphaModFix/>
          </a:blip>
          <a:stretch>
            <a:fillRect/>
          </a:stretch>
        </p:blipFill>
        <p:spPr>
          <a:xfrm>
            <a:off x="1371600" y="6940"/>
            <a:ext cx="4672200" cy="21513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g3783b58da96_0_62" title="Arch diagram 1 - Page 3.png"/>
          <p:cNvPicPr preferRelativeResize="0"/>
          <p:nvPr/>
        </p:nvPicPr>
        <p:blipFill>
          <a:blip r:embed="rId3">
            <a:alphaModFix/>
          </a:blip>
          <a:stretch>
            <a:fillRect/>
          </a:stretch>
        </p:blipFill>
        <p:spPr>
          <a:xfrm>
            <a:off x="1371600" y="1905"/>
            <a:ext cx="5269924" cy="21563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pic>
        <p:nvPicPr>
          <p:cNvPr id="133" name="Google Shape;133;g3783b58da96_0_56" title="Arch diagram 1 - Page 4.png"/>
          <p:cNvPicPr preferRelativeResize="0"/>
          <p:nvPr/>
        </p:nvPicPr>
        <p:blipFill>
          <a:blip r:embed="rId3">
            <a:alphaModFix/>
          </a:blip>
          <a:stretch>
            <a:fillRect/>
          </a:stretch>
        </p:blipFill>
        <p:spPr>
          <a:xfrm>
            <a:off x="1371600" y="0"/>
            <a:ext cx="6768901" cy="21582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pic>
        <p:nvPicPr>
          <p:cNvPr id="138" name="Google Shape;138;g3783b58da96_0_50" title="Arch diagram 1 - Page 5.png"/>
          <p:cNvPicPr preferRelativeResize="0"/>
          <p:nvPr/>
        </p:nvPicPr>
        <p:blipFill>
          <a:blip r:embed="rId3">
            <a:alphaModFix/>
          </a:blip>
          <a:stretch>
            <a:fillRect/>
          </a:stretch>
        </p:blipFill>
        <p:spPr>
          <a:xfrm>
            <a:off x="1371600" y="0"/>
            <a:ext cx="6768891"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